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eague Spartan" charset="1" panose="000008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42" Target="slides/slide24.xml" Type="http://schemas.openxmlformats.org/officeDocument/2006/relationships/slide"/><Relationship Id="rId43" Target="slides/slide25.xml" Type="http://schemas.openxmlformats.org/officeDocument/2006/relationships/slide"/><Relationship Id="rId44" Target="slides/slide26.xml" Type="http://schemas.openxmlformats.org/officeDocument/2006/relationships/slide"/><Relationship Id="rId45" Target="slides/slide27.xml" Type="http://schemas.openxmlformats.org/officeDocument/2006/relationships/slide"/><Relationship Id="rId46" Target="slides/slide28.xml" Type="http://schemas.openxmlformats.org/officeDocument/2006/relationships/slide"/><Relationship Id="rId47"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https://www.youtube.com/watch?v=rN9hj_kwfOU"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VAGEG6FNq6Q.mp4" Type="http://schemas.openxmlformats.org/officeDocument/2006/relationships/video"/><Relationship Id="rId4" Target="../media/VAGEG6FNq6Q.mp4" Type="http://schemas.microsoft.com/office/2007/relationships/media"/></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VAGEGy2OfRU.mp4" Type="http://schemas.openxmlformats.org/officeDocument/2006/relationships/video"/><Relationship Id="rId4" Target="../media/VAGEGy2OfRU.mp4" Type="http://schemas.microsoft.com/office/2007/relationships/media"/></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VAGEGvCw0NM.mp4" Type="http://schemas.openxmlformats.org/officeDocument/2006/relationships/video"/><Relationship Id="rId4" Target="../media/VAGEGvCw0NM.mp4" Type="http://schemas.microsoft.com/office/2007/relationships/media"/></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VAGEGpzltRE.mp4" Type="http://schemas.openxmlformats.org/officeDocument/2006/relationships/video"/><Relationship Id="rId4" Target="../media/VAGEGpzltRE.mp4" Type="http://schemas.microsoft.com/office/2007/relationships/media"/></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VAGEGjrVh4g.mp4" Type="http://schemas.openxmlformats.org/officeDocument/2006/relationships/video"/><Relationship Id="rId4" Target="../media/VAGEGjrVh4g.mp4" Type="http://schemas.microsoft.com/office/2007/relationships/media"/></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VAGEJI6Pis8.mp4" Type="http://schemas.openxmlformats.org/officeDocument/2006/relationships/video"/><Relationship Id="rId4" Target="../media/VAGEJI6Pis8.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EJH_QjRE.mp4" Type="http://schemas.openxmlformats.org/officeDocument/2006/relationships/video"/><Relationship Id="rId4" Target="../media/VAGEJH_QjRE.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8E5FF"/>
        </a:solidFill>
      </p:bgPr>
    </p:bg>
    <p:spTree>
      <p:nvGrpSpPr>
        <p:cNvPr id="1" name=""/>
        <p:cNvGrpSpPr/>
        <p:nvPr/>
      </p:nvGrpSpPr>
      <p:grpSpPr>
        <a:xfrm>
          <a:off x="0" y="0"/>
          <a:ext cx="0" cy="0"/>
          <a:chOff x="0" y="0"/>
          <a:chExt cx="0" cy="0"/>
        </a:xfrm>
      </p:grpSpPr>
      <p:grpSp>
        <p:nvGrpSpPr>
          <p:cNvPr name="Group 2" id="2"/>
          <p:cNvGrpSpPr/>
          <p:nvPr/>
        </p:nvGrpSpPr>
        <p:grpSpPr>
          <a:xfrm rot="0">
            <a:off x="3277746" y="1429785"/>
            <a:ext cx="11732507" cy="7427431"/>
            <a:chOff x="0" y="0"/>
            <a:chExt cx="2266116" cy="1434597"/>
          </a:xfrm>
        </p:grpSpPr>
        <p:sp>
          <p:nvSpPr>
            <p:cNvPr name="Freeform 3" id="3"/>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4" id="4"/>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5E17EB"/>
            </a:solidFill>
          </p:spPr>
        </p:sp>
      </p:grpSp>
      <p:sp>
        <p:nvSpPr>
          <p:cNvPr name="Freeform 5" id="5"/>
          <p:cNvSpPr/>
          <p:nvPr/>
        </p:nvSpPr>
        <p:spPr>
          <a:xfrm flipH="false" flipV="false" rot="0">
            <a:off x="13225479" y="6784241"/>
            <a:ext cx="1430791" cy="1430791"/>
          </a:xfrm>
          <a:custGeom>
            <a:avLst/>
            <a:gdLst/>
            <a:ahLst/>
            <a:cxnLst/>
            <a:rect r="r" b="b" t="t" l="l"/>
            <a:pathLst>
              <a:path h="1430791" w="1430791">
                <a:moveTo>
                  <a:pt x="0" y="0"/>
                </a:moveTo>
                <a:lnTo>
                  <a:pt x="1430791" y="0"/>
                </a:lnTo>
                <a:lnTo>
                  <a:pt x="1430791" y="1430791"/>
                </a:lnTo>
                <a:lnTo>
                  <a:pt x="0" y="1430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806847" y="6904720"/>
            <a:ext cx="1172528" cy="1189835"/>
          </a:xfrm>
          <a:custGeom>
            <a:avLst/>
            <a:gdLst/>
            <a:ahLst/>
            <a:cxnLst/>
            <a:rect r="r" b="b" t="t" l="l"/>
            <a:pathLst>
              <a:path h="1189835" w="1172528">
                <a:moveTo>
                  <a:pt x="0" y="0"/>
                </a:moveTo>
                <a:lnTo>
                  <a:pt x="1172528" y="0"/>
                </a:lnTo>
                <a:lnTo>
                  <a:pt x="1172528" y="1189834"/>
                </a:lnTo>
                <a:lnTo>
                  <a:pt x="0" y="11898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770607" y="6097816"/>
            <a:ext cx="2069142" cy="3780824"/>
          </a:xfrm>
          <a:custGeom>
            <a:avLst/>
            <a:gdLst/>
            <a:ahLst/>
            <a:cxnLst/>
            <a:rect r="r" b="b" t="t" l="l"/>
            <a:pathLst>
              <a:path h="3780824" w="2069142">
                <a:moveTo>
                  <a:pt x="0" y="0"/>
                </a:moveTo>
                <a:lnTo>
                  <a:pt x="2069142" y="0"/>
                </a:lnTo>
                <a:lnTo>
                  <a:pt x="2069142" y="3780824"/>
                </a:lnTo>
                <a:lnTo>
                  <a:pt x="0" y="37808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924110" y="8857215"/>
            <a:ext cx="434648" cy="926575"/>
          </a:xfrm>
          <a:custGeom>
            <a:avLst/>
            <a:gdLst/>
            <a:ahLst/>
            <a:cxnLst/>
            <a:rect r="r" b="b" t="t" l="l"/>
            <a:pathLst>
              <a:path h="926575" w="434648">
                <a:moveTo>
                  <a:pt x="0" y="0"/>
                </a:moveTo>
                <a:lnTo>
                  <a:pt x="434647" y="0"/>
                </a:lnTo>
                <a:lnTo>
                  <a:pt x="434647" y="926575"/>
                </a:lnTo>
                <a:lnTo>
                  <a:pt x="0" y="9265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6213" y="5487847"/>
            <a:ext cx="2923883" cy="2727186"/>
          </a:xfrm>
          <a:custGeom>
            <a:avLst/>
            <a:gdLst/>
            <a:ahLst/>
            <a:cxnLst/>
            <a:rect r="r" b="b" t="t" l="l"/>
            <a:pathLst>
              <a:path h="2727186" w="2923883">
                <a:moveTo>
                  <a:pt x="0" y="0"/>
                </a:moveTo>
                <a:lnTo>
                  <a:pt x="2923883" y="0"/>
                </a:lnTo>
                <a:lnTo>
                  <a:pt x="2923883" y="2727185"/>
                </a:lnTo>
                <a:lnTo>
                  <a:pt x="0" y="27271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395749" y="748748"/>
            <a:ext cx="1892251" cy="3957180"/>
          </a:xfrm>
          <a:custGeom>
            <a:avLst/>
            <a:gdLst/>
            <a:ahLst/>
            <a:cxnLst/>
            <a:rect r="r" b="b" t="t" l="l"/>
            <a:pathLst>
              <a:path h="3957180" w="1892251">
                <a:moveTo>
                  <a:pt x="0" y="0"/>
                </a:moveTo>
                <a:lnTo>
                  <a:pt x="1892251" y="0"/>
                </a:lnTo>
                <a:lnTo>
                  <a:pt x="1892251" y="3957180"/>
                </a:lnTo>
                <a:lnTo>
                  <a:pt x="0" y="39571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579726" y="280564"/>
            <a:ext cx="1779032" cy="2298442"/>
          </a:xfrm>
          <a:custGeom>
            <a:avLst/>
            <a:gdLst/>
            <a:ahLst/>
            <a:cxnLst/>
            <a:rect r="r" b="b" t="t" l="l"/>
            <a:pathLst>
              <a:path h="2298442" w="1779032">
                <a:moveTo>
                  <a:pt x="0" y="0"/>
                </a:moveTo>
                <a:lnTo>
                  <a:pt x="1779031" y="0"/>
                </a:lnTo>
                <a:lnTo>
                  <a:pt x="1779031" y="2298441"/>
                </a:lnTo>
                <a:lnTo>
                  <a:pt x="0" y="22984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4091457" y="2980469"/>
            <a:ext cx="10105087" cy="2867023"/>
          </a:xfrm>
          <a:prstGeom prst="rect">
            <a:avLst/>
          </a:prstGeom>
        </p:spPr>
        <p:txBody>
          <a:bodyPr anchor="t" rtlCol="false" tIns="0" lIns="0" bIns="0" rIns="0">
            <a:spAutoFit/>
          </a:bodyPr>
          <a:lstStyle/>
          <a:p>
            <a:pPr algn="ctr">
              <a:lnSpc>
                <a:spcPts val="7650"/>
              </a:lnSpc>
            </a:pPr>
            <a:r>
              <a:rPr lang="en-US" sz="5000">
                <a:solidFill>
                  <a:srgbClr val="000000"/>
                </a:solidFill>
                <a:latin typeface="League Spartan"/>
              </a:rPr>
              <a:t>CFD AND EXPERIMENTAL ANALYSIS OF BASKETBALL AND GOLF BALL </a:t>
            </a:r>
          </a:p>
        </p:txBody>
      </p:sp>
      <p:sp>
        <p:nvSpPr>
          <p:cNvPr name="TextBox 13" id="13"/>
          <p:cNvSpPr txBox="true"/>
          <p:nvPr/>
        </p:nvSpPr>
        <p:spPr>
          <a:xfrm rot="0">
            <a:off x="4357120" y="5954941"/>
            <a:ext cx="9573760" cy="748665"/>
          </a:xfrm>
          <a:prstGeom prst="rect">
            <a:avLst/>
          </a:prstGeom>
        </p:spPr>
        <p:txBody>
          <a:bodyPr anchor="t" rtlCol="false" tIns="0" lIns="0" bIns="0" rIns="0">
            <a:spAutoFit/>
          </a:bodyPr>
          <a:lstStyle/>
          <a:p>
            <a:pPr algn="ctr">
              <a:lnSpc>
                <a:spcPts val="6277"/>
              </a:lnSpc>
            </a:pPr>
            <a:r>
              <a:rPr lang="en-US" sz="4050" spc="696">
                <a:solidFill>
                  <a:srgbClr val="000000"/>
                </a:solidFill>
                <a:latin typeface="Montserrat Classic"/>
              </a:rPr>
              <a:t>GROUP 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907075" y="1668588"/>
            <a:ext cx="16473850" cy="7862519"/>
          </a:xfrm>
          <a:custGeom>
            <a:avLst/>
            <a:gdLst/>
            <a:ahLst/>
            <a:cxnLst/>
            <a:rect r="r" b="b" t="t" l="l"/>
            <a:pathLst>
              <a:path h="7862519" w="16473850">
                <a:moveTo>
                  <a:pt x="0" y="0"/>
                </a:moveTo>
                <a:lnTo>
                  <a:pt x="16473850" y="0"/>
                </a:lnTo>
                <a:lnTo>
                  <a:pt x="16473850" y="7862519"/>
                </a:lnTo>
                <a:lnTo>
                  <a:pt x="0" y="7862519"/>
                </a:lnTo>
                <a:lnTo>
                  <a:pt x="0" y="0"/>
                </a:lnTo>
                <a:close/>
              </a:path>
            </a:pathLst>
          </a:custGeom>
          <a:blipFill>
            <a:blip r:embed="rId2"/>
            <a:stretch>
              <a:fillRect l="0" t="0" r="0" b="0"/>
            </a:stretch>
          </a:blipFill>
        </p:spPr>
      </p:sp>
      <p:sp>
        <p:nvSpPr>
          <p:cNvPr name="TextBox 3" id="3"/>
          <p:cNvSpPr txBox="true"/>
          <p:nvPr/>
        </p:nvSpPr>
        <p:spPr>
          <a:xfrm rot="0">
            <a:off x="1582582" y="680402"/>
            <a:ext cx="10221159"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Cd plot - Basket ball with rotation (about)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855917" y="1752151"/>
            <a:ext cx="16576166" cy="7828546"/>
          </a:xfrm>
          <a:custGeom>
            <a:avLst/>
            <a:gdLst/>
            <a:ahLst/>
            <a:cxnLst/>
            <a:rect r="r" b="b" t="t" l="l"/>
            <a:pathLst>
              <a:path h="7828546" w="16576166">
                <a:moveTo>
                  <a:pt x="0" y="0"/>
                </a:moveTo>
                <a:lnTo>
                  <a:pt x="16576166" y="0"/>
                </a:lnTo>
                <a:lnTo>
                  <a:pt x="16576166" y="7828545"/>
                </a:lnTo>
                <a:lnTo>
                  <a:pt x="0" y="7828545"/>
                </a:lnTo>
                <a:lnTo>
                  <a:pt x="0" y="0"/>
                </a:lnTo>
                <a:close/>
              </a:path>
            </a:pathLst>
          </a:custGeom>
          <a:blipFill>
            <a:blip r:embed="rId2"/>
            <a:stretch>
              <a:fillRect l="0" t="0" r="0" b="0"/>
            </a:stretch>
          </a:blipFill>
        </p:spPr>
      </p:sp>
      <p:sp>
        <p:nvSpPr>
          <p:cNvPr name="TextBox 3" id="3"/>
          <p:cNvSpPr txBox="true"/>
          <p:nvPr/>
        </p:nvSpPr>
        <p:spPr>
          <a:xfrm rot="0">
            <a:off x="1566091" y="680402"/>
            <a:ext cx="10039827"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Cl plot - Basket ball with rotation (about)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418676" y="8123791"/>
            <a:ext cx="2269019" cy="2269019"/>
          </a:xfrm>
          <a:custGeom>
            <a:avLst/>
            <a:gdLst/>
            <a:ahLst/>
            <a:cxnLst/>
            <a:rect r="r" b="b" t="t" l="l"/>
            <a:pathLst>
              <a:path h="2269019" w="2269019">
                <a:moveTo>
                  <a:pt x="0" y="0"/>
                </a:moveTo>
                <a:lnTo>
                  <a:pt x="2269018" y="0"/>
                </a:lnTo>
                <a:lnTo>
                  <a:pt x="2269018" y="2269018"/>
                </a:lnTo>
                <a:lnTo>
                  <a:pt x="0" y="226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296" y="215915"/>
            <a:ext cx="15567409" cy="9855170"/>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7ED957"/>
            </a:solidFill>
          </p:spPr>
        </p:sp>
      </p:grpSp>
      <p:sp>
        <p:nvSpPr>
          <p:cNvPr name="TextBox 6" id="6"/>
          <p:cNvSpPr txBox="true"/>
          <p:nvPr/>
        </p:nvSpPr>
        <p:spPr>
          <a:xfrm rot="0">
            <a:off x="1850342" y="2550771"/>
            <a:ext cx="10972949" cy="6270409"/>
          </a:xfrm>
          <a:prstGeom prst="rect">
            <a:avLst/>
          </a:prstGeom>
        </p:spPr>
        <p:txBody>
          <a:bodyPr anchor="t" rtlCol="false" tIns="0" lIns="0" bIns="0" rIns="0">
            <a:spAutoFit/>
          </a:bodyPr>
          <a:lstStyle/>
          <a:p>
            <a:pPr algn="l">
              <a:lnSpc>
                <a:spcPts val="4561"/>
              </a:lnSpc>
            </a:pPr>
            <a:r>
              <a:rPr lang="en-US" sz="3258">
                <a:solidFill>
                  <a:srgbClr val="000000"/>
                </a:solidFill>
                <a:latin typeface="Montserrat Classic"/>
              </a:rPr>
              <a:t>The dimples in the golf ball serve to induce critical reynolds behaviour even at small reynolds numbers. Also unlike sand roughened golf balls the aerodynamic forces have lesser dependence on further increase in speed.</a:t>
            </a:r>
          </a:p>
          <a:p>
            <a:pPr algn="l">
              <a:lnSpc>
                <a:spcPts val="4561"/>
              </a:lnSpc>
              <a:spcBef>
                <a:spcPct val="0"/>
              </a:spcBef>
            </a:pPr>
            <a:r>
              <a:rPr lang="en-US" sz="3258">
                <a:solidFill>
                  <a:srgbClr val="000000"/>
                </a:solidFill>
                <a:latin typeface="Montserrat Classic"/>
              </a:rPr>
              <a:t>The number of dimples on the golf ball is usually between 330 and 500. Golf balls are usually covered with dimples in a highly symmetrical way. The ball will wobble if it’s not symmetrical, or its flight will depend on which part of the ball faces forwards or sideways as the ball spins. </a:t>
            </a:r>
          </a:p>
        </p:txBody>
      </p:sp>
      <p:sp>
        <p:nvSpPr>
          <p:cNvPr name="Freeform 7" id="7"/>
          <p:cNvSpPr/>
          <p:nvPr/>
        </p:nvSpPr>
        <p:spPr>
          <a:xfrm flipH="false" flipV="false" rot="0">
            <a:off x="12659680" y="2617446"/>
            <a:ext cx="4995363" cy="5880618"/>
          </a:xfrm>
          <a:custGeom>
            <a:avLst/>
            <a:gdLst/>
            <a:ahLst/>
            <a:cxnLst/>
            <a:rect r="r" b="b" t="t" l="l"/>
            <a:pathLst>
              <a:path h="5880618" w="4995363">
                <a:moveTo>
                  <a:pt x="0" y="0"/>
                </a:moveTo>
                <a:lnTo>
                  <a:pt x="4995364" y="0"/>
                </a:lnTo>
                <a:lnTo>
                  <a:pt x="4995364" y="5880618"/>
                </a:lnTo>
                <a:lnTo>
                  <a:pt x="0" y="5880618"/>
                </a:lnTo>
                <a:lnTo>
                  <a:pt x="0" y="0"/>
                </a:lnTo>
                <a:close/>
              </a:path>
            </a:pathLst>
          </a:custGeom>
          <a:blipFill>
            <a:blip r:embed="rId4"/>
            <a:stretch>
              <a:fillRect l="0" t="0" r="0" b="0"/>
            </a:stretch>
          </a:blipFill>
        </p:spPr>
      </p:sp>
      <p:sp>
        <p:nvSpPr>
          <p:cNvPr name="TextBox 8" id="8"/>
          <p:cNvSpPr txBox="true"/>
          <p:nvPr/>
        </p:nvSpPr>
        <p:spPr>
          <a:xfrm rot="0">
            <a:off x="2812893" y="658993"/>
            <a:ext cx="10447277" cy="1756245"/>
          </a:xfrm>
          <a:prstGeom prst="rect">
            <a:avLst/>
          </a:prstGeom>
        </p:spPr>
        <p:txBody>
          <a:bodyPr anchor="t" rtlCol="false" tIns="0" lIns="0" bIns="0" rIns="0">
            <a:spAutoFit/>
          </a:bodyPr>
          <a:lstStyle/>
          <a:p>
            <a:pPr algn="ctr">
              <a:lnSpc>
                <a:spcPts val="7180"/>
              </a:lnSpc>
            </a:pPr>
            <a:r>
              <a:rPr lang="en-US" sz="4632" spc="282">
                <a:solidFill>
                  <a:srgbClr val="000000"/>
                </a:solidFill>
                <a:latin typeface="League Spartan"/>
              </a:rPr>
              <a:t>PURPOSE OF DIMPLES ON GOLF BALLS</a:t>
            </a:r>
          </a:p>
        </p:txBody>
      </p:sp>
      <p:sp>
        <p:nvSpPr>
          <p:cNvPr name="Freeform 9" id="9"/>
          <p:cNvSpPr/>
          <p:nvPr/>
        </p:nvSpPr>
        <p:spPr>
          <a:xfrm flipH="false" flipV="false" rot="0">
            <a:off x="677814" y="1018398"/>
            <a:ext cx="1172528" cy="1189835"/>
          </a:xfrm>
          <a:custGeom>
            <a:avLst/>
            <a:gdLst/>
            <a:ahLst/>
            <a:cxnLst/>
            <a:rect r="r" b="b" t="t" l="l"/>
            <a:pathLst>
              <a:path h="1189835" w="1172528">
                <a:moveTo>
                  <a:pt x="0" y="0"/>
                </a:moveTo>
                <a:lnTo>
                  <a:pt x="1172528" y="0"/>
                </a:lnTo>
                <a:lnTo>
                  <a:pt x="1172528" y="1189835"/>
                </a:lnTo>
                <a:lnTo>
                  <a:pt x="0" y="1189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418676" y="8123791"/>
            <a:ext cx="2269019" cy="2269019"/>
          </a:xfrm>
          <a:custGeom>
            <a:avLst/>
            <a:gdLst/>
            <a:ahLst/>
            <a:cxnLst/>
            <a:rect r="r" b="b" t="t" l="l"/>
            <a:pathLst>
              <a:path h="2269019" w="2269019">
                <a:moveTo>
                  <a:pt x="0" y="0"/>
                </a:moveTo>
                <a:lnTo>
                  <a:pt x="2269018" y="0"/>
                </a:lnTo>
                <a:lnTo>
                  <a:pt x="2269018" y="2269018"/>
                </a:lnTo>
                <a:lnTo>
                  <a:pt x="0" y="226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296" y="215915"/>
            <a:ext cx="15567409" cy="9855170"/>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7ED957"/>
            </a:solidFill>
          </p:spPr>
        </p:sp>
      </p:grpSp>
      <p:sp>
        <p:nvSpPr>
          <p:cNvPr name="Freeform 6" id="6"/>
          <p:cNvSpPr/>
          <p:nvPr/>
        </p:nvSpPr>
        <p:spPr>
          <a:xfrm flipH="false" flipV="false" rot="0">
            <a:off x="677814" y="1018398"/>
            <a:ext cx="1172528" cy="1189835"/>
          </a:xfrm>
          <a:custGeom>
            <a:avLst/>
            <a:gdLst/>
            <a:ahLst/>
            <a:cxnLst/>
            <a:rect r="r" b="b" t="t" l="l"/>
            <a:pathLst>
              <a:path h="1189835" w="1172528">
                <a:moveTo>
                  <a:pt x="0" y="0"/>
                </a:moveTo>
                <a:lnTo>
                  <a:pt x="1172528" y="0"/>
                </a:lnTo>
                <a:lnTo>
                  <a:pt x="1172528" y="1189835"/>
                </a:lnTo>
                <a:lnTo>
                  <a:pt x="0" y="1189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630494" y="2617446"/>
            <a:ext cx="8051800" cy="6640854"/>
          </a:xfrm>
          <a:custGeom>
            <a:avLst/>
            <a:gdLst/>
            <a:ahLst/>
            <a:cxnLst/>
            <a:rect r="r" b="b" t="t" l="l"/>
            <a:pathLst>
              <a:path h="6640854" w="8051800">
                <a:moveTo>
                  <a:pt x="0" y="0"/>
                </a:moveTo>
                <a:lnTo>
                  <a:pt x="8051800" y="0"/>
                </a:lnTo>
                <a:lnTo>
                  <a:pt x="8051800" y="6640854"/>
                </a:lnTo>
                <a:lnTo>
                  <a:pt x="0" y="6640854"/>
                </a:lnTo>
                <a:lnTo>
                  <a:pt x="0" y="0"/>
                </a:lnTo>
                <a:close/>
              </a:path>
            </a:pathLst>
          </a:custGeom>
          <a:blipFill>
            <a:blip r:embed="rId6"/>
            <a:stretch>
              <a:fillRect l="0" t="0" r="0" b="0"/>
            </a:stretch>
          </a:blipFill>
        </p:spPr>
      </p:sp>
      <p:sp>
        <p:nvSpPr>
          <p:cNvPr name="TextBox 8" id="8"/>
          <p:cNvSpPr txBox="true"/>
          <p:nvPr/>
        </p:nvSpPr>
        <p:spPr>
          <a:xfrm rot="0">
            <a:off x="1850342" y="2560296"/>
            <a:ext cx="5214112" cy="6057049"/>
          </a:xfrm>
          <a:prstGeom prst="rect">
            <a:avLst/>
          </a:prstGeom>
        </p:spPr>
        <p:txBody>
          <a:bodyPr anchor="t" rtlCol="false" tIns="0" lIns="0" bIns="0" rIns="0">
            <a:spAutoFit/>
          </a:bodyPr>
          <a:lstStyle/>
          <a:p>
            <a:pPr algn="l">
              <a:lnSpc>
                <a:spcPts val="3721"/>
              </a:lnSpc>
              <a:spcBef>
                <a:spcPct val="0"/>
              </a:spcBef>
            </a:pPr>
            <a:r>
              <a:rPr lang="en-US" sz="2658">
                <a:solidFill>
                  <a:srgbClr val="000000"/>
                </a:solidFill>
                <a:latin typeface="Montserrat Classic"/>
              </a:rPr>
              <a:t>The dimples act as artificial turbulators, creating turbulence next to the ball surface and creating two layers of air going around the ball. The top layer is going faster than the bottom layer, i.e., air clings to the ball’s surface, which creates turbulence. This reduces the drag and helps the ball to travel farther than a smooth one.</a:t>
            </a:r>
          </a:p>
        </p:txBody>
      </p:sp>
      <p:sp>
        <p:nvSpPr>
          <p:cNvPr name="TextBox 9" id="9"/>
          <p:cNvSpPr txBox="true"/>
          <p:nvPr/>
        </p:nvSpPr>
        <p:spPr>
          <a:xfrm rot="0">
            <a:off x="3920362" y="658993"/>
            <a:ext cx="10447277" cy="1756245"/>
          </a:xfrm>
          <a:prstGeom prst="rect">
            <a:avLst/>
          </a:prstGeom>
        </p:spPr>
        <p:txBody>
          <a:bodyPr anchor="t" rtlCol="false" tIns="0" lIns="0" bIns="0" rIns="0">
            <a:spAutoFit/>
          </a:bodyPr>
          <a:lstStyle/>
          <a:p>
            <a:pPr algn="ctr">
              <a:lnSpc>
                <a:spcPts val="7180"/>
              </a:lnSpc>
            </a:pPr>
            <a:r>
              <a:rPr lang="en-US" sz="4632" spc="282">
                <a:solidFill>
                  <a:srgbClr val="000000"/>
                </a:solidFill>
                <a:latin typeface="League Spartan"/>
              </a:rPr>
              <a:t>PURPOSE OF DIMPLES ON GOLF BALLS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418676" y="8123791"/>
            <a:ext cx="2269019" cy="2269019"/>
          </a:xfrm>
          <a:custGeom>
            <a:avLst/>
            <a:gdLst/>
            <a:ahLst/>
            <a:cxnLst/>
            <a:rect r="r" b="b" t="t" l="l"/>
            <a:pathLst>
              <a:path h="2269019" w="2269019">
                <a:moveTo>
                  <a:pt x="0" y="0"/>
                </a:moveTo>
                <a:lnTo>
                  <a:pt x="2269018" y="0"/>
                </a:lnTo>
                <a:lnTo>
                  <a:pt x="2269018" y="2269018"/>
                </a:lnTo>
                <a:lnTo>
                  <a:pt x="0" y="226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296" y="215915"/>
            <a:ext cx="15567409" cy="9855170"/>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7ED957"/>
            </a:solidFill>
          </p:spPr>
        </p:sp>
      </p:grpSp>
      <p:sp>
        <p:nvSpPr>
          <p:cNvPr name="Freeform 6" id="6"/>
          <p:cNvSpPr/>
          <p:nvPr/>
        </p:nvSpPr>
        <p:spPr>
          <a:xfrm flipH="false" flipV="false" rot="0">
            <a:off x="16809430" y="4230480"/>
            <a:ext cx="899740" cy="913020"/>
          </a:xfrm>
          <a:custGeom>
            <a:avLst/>
            <a:gdLst/>
            <a:ahLst/>
            <a:cxnLst/>
            <a:rect r="r" b="b" t="t" l="l"/>
            <a:pathLst>
              <a:path h="913020" w="899740">
                <a:moveTo>
                  <a:pt x="0" y="0"/>
                </a:moveTo>
                <a:lnTo>
                  <a:pt x="899740" y="0"/>
                </a:lnTo>
                <a:lnTo>
                  <a:pt x="899740" y="913020"/>
                </a:lnTo>
                <a:lnTo>
                  <a:pt x="0" y="913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850342" y="4455406"/>
            <a:ext cx="7531363" cy="4139552"/>
          </a:xfrm>
          <a:custGeom>
            <a:avLst/>
            <a:gdLst/>
            <a:ahLst/>
            <a:cxnLst/>
            <a:rect r="r" b="b" t="t" l="l"/>
            <a:pathLst>
              <a:path h="4139552" w="7531363">
                <a:moveTo>
                  <a:pt x="0" y="0"/>
                </a:moveTo>
                <a:lnTo>
                  <a:pt x="7531364" y="0"/>
                </a:lnTo>
                <a:lnTo>
                  <a:pt x="7531364" y="4139552"/>
                </a:lnTo>
                <a:lnTo>
                  <a:pt x="0" y="4139552"/>
                </a:lnTo>
                <a:lnTo>
                  <a:pt x="0" y="0"/>
                </a:lnTo>
                <a:close/>
              </a:path>
            </a:pathLst>
          </a:custGeom>
          <a:blipFill>
            <a:blip r:embed="rId6"/>
            <a:stretch>
              <a:fillRect l="0" t="0" r="0" b="0"/>
            </a:stretch>
          </a:blipFill>
        </p:spPr>
      </p:sp>
      <p:sp>
        <p:nvSpPr>
          <p:cNvPr name="TextBox 8" id="8"/>
          <p:cNvSpPr txBox="true"/>
          <p:nvPr/>
        </p:nvSpPr>
        <p:spPr>
          <a:xfrm rot="0">
            <a:off x="3452764" y="876300"/>
            <a:ext cx="10447277" cy="851370"/>
          </a:xfrm>
          <a:prstGeom prst="rect">
            <a:avLst/>
          </a:prstGeom>
        </p:spPr>
        <p:txBody>
          <a:bodyPr anchor="t" rtlCol="false" tIns="0" lIns="0" bIns="0" rIns="0">
            <a:spAutoFit/>
          </a:bodyPr>
          <a:lstStyle/>
          <a:p>
            <a:pPr algn="ctr">
              <a:lnSpc>
                <a:spcPts val="7180"/>
              </a:lnSpc>
            </a:pPr>
            <a:r>
              <a:rPr lang="en-US" sz="4632" spc="264">
                <a:solidFill>
                  <a:srgbClr val="000000"/>
                </a:solidFill>
                <a:latin typeface="League Spartan"/>
              </a:rPr>
              <a:t>DIMPLES ON GOLF BALLS</a:t>
            </a:r>
          </a:p>
        </p:txBody>
      </p:sp>
      <p:sp>
        <p:nvSpPr>
          <p:cNvPr name="TextBox 9" id="9"/>
          <p:cNvSpPr txBox="true"/>
          <p:nvPr/>
        </p:nvSpPr>
        <p:spPr>
          <a:xfrm rot="0">
            <a:off x="1850342" y="2550771"/>
            <a:ext cx="12351133" cy="15906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ontserrat Classic"/>
              </a:rPr>
              <a:t>We saw some differentiative data between smooth and dimpled golf ball in a paper (1), which aligned to our understanding of the aerodynamics around a dimpled golf ball.  </a:t>
            </a:r>
          </a:p>
        </p:txBody>
      </p:sp>
      <p:sp>
        <p:nvSpPr>
          <p:cNvPr name="TextBox 10" id="10"/>
          <p:cNvSpPr txBox="true"/>
          <p:nvPr/>
        </p:nvSpPr>
        <p:spPr>
          <a:xfrm rot="0">
            <a:off x="9529368" y="4399516"/>
            <a:ext cx="6962725" cy="37242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ontserrat Classic"/>
              </a:rPr>
              <a:t>We can notice that there is a significantly larger drag for smooth ball as compared to the dimpled one for a considerable range of Reynold’s number, except for very high Reynold’s numbers past 340000.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418676" y="8123791"/>
            <a:ext cx="2269019" cy="2269019"/>
          </a:xfrm>
          <a:custGeom>
            <a:avLst/>
            <a:gdLst/>
            <a:ahLst/>
            <a:cxnLst/>
            <a:rect r="r" b="b" t="t" l="l"/>
            <a:pathLst>
              <a:path h="2269019" w="2269019">
                <a:moveTo>
                  <a:pt x="0" y="0"/>
                </a:moveTo>
                <a:lnTo>
                  <a:pt x="2269018" y="0"/>
                </a:lnTo>
                <a:lnTo>
                  <a:pt x="2269018" y="2269018"/>
                </a:lnTo>
                <a:lnTo>
                  <a:pt x="0" y="226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296" y="215915"/>
            <a:ext cx="15567409" cy="9855170"/>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7ED957"/>
            </a:solidFill>
          </p:spPr>
        </p:sp>
      </p:grpSp>
      <p:sp>
        <p:nvSpPr>
          <p:cNvPr name="Freeform 6" id="6"/>
          <p:cNvSpPr/>
          <p:nvPr/>
        </p:nvSpPr>
        <p:spPr>
          <a:xfrm flipH="false" flipV="false" rot="0">
            <a:off x="16086772" y="811393"/>
            <a:ext cx="1172528" cy="1189835"/>
          </a:xfrm>
          <a:custGeom>
            <a:avLst/>
            <a:gdLst/>
            <a:ahLst/>
            <a:cxnLst/>
            <a:rect r="r" b="b" t="t" l="l"/>
            <a:pathLst>
              <a:path h="1189835" w="1172528">
                <a:moveTo>
                  <a:pt x="0" y="0"/>
                </a:moveTo>
                <a:lnTo>
                  <a:pt x="1172528" y="0"/>
                </a:lnTo>
                <a:lnTo>
                  <a:pt x="1172528" y="1189835"/>
                </a:lnTo>
                <a:lnTo>
                  <a:pt x="0" y="1189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818469" y="5951117"/>
            <a:ext cx="4546806" cy="2770379"/>
          </a:xfrm>
          <a:custGeom>
            <a:avLst/>
            <a:gdLst/>
            <a:ahLst/>
            <a:cxnLst/>
            <a:rect r="r" b="b" t="t" l="l"/>
            <a:pathLst>
              <a:path h="2770379" w="4546806">
                <a:moveTo>
                  <a:pt x="0" y="0"/>
                </a:moveTo>
                <a:lnTo>
                  <a:pt x="4546806" y="0"/>
                </a:lnTo>
                <a:lnTo>
                  <a:pt x="4546806" y="2770380"/>
                </a:lnTo>
                <a:lnTo>
                  <a:pt x="0" y="2770380"/>
                </a:lnTo>
                <a:lnTo>
                  <a:pt x="0" y="0"/>
                </a:lnTo>
                <a:close/>
              </a:path>
            </a:pathLst>
          </a:custGeom>
          <a:blipFill>
            <a:blip r:embed="rId6"/>
            <a:stretch>
              <a:fillRect l="0" t="0" r="0" b="0"/>
            </a:stretch>
          </a:blipFill>
        </p:spPr>
      </p:sp>
      <p:sp>
        <p:nvSpPr>
          <p:cNvPr name="TextBox 8" id="8"/>
          <p:cNvSpPr txBox="true"/>
          <p:nvPr/>
        </p:nvSpPr>
        <p:spPr>
          <a:xfrm rot="0">
            <a:off x="3452764" y="876300"/>
            <a:ext cx="10447277" cy="1756245"/>
          </a:xfrm>
          <a:prstGeom prst="rect">
            <a:avLst/>
          </a:prstGeom>
        </p:spPr>
        <p:txBody>
          <a:bodyPr anchor="t" rtlCol="false" tIns="0" lIns="0" bIns="0" rIns="0">
            <a:spAutoFit/>
          </a:bodyPr>
          <a:lstStyle/>
          <a:p>
            <a:pPr algn="ctr">
              <a:lnSpc>
                <a:spcPts val="7180"/>
              </a:lnSpc>
            </a:pPr>
            <a:r>
              <a:rPr lang="en-US" sz="4632" spc="264">
                <a:solidFill>
                  <a:srgbClr val="000000"/>
                </a:solidFill>
                <a:latin typeface="League Spartan"/>
              </a:rPr>
              <a:t>EFFECT OF DIMPLE DIAMETER AND DEPTH</a:t>
            </a:r>
          </a:p>
        </p:txBody>
      </p:sp>
      <p:sp>
        <p:nvSpPr>
          <p:cNvPr name="TextBox 9" id="9"/>
          <p:cNvSpPr txBox="true"/>
          <p:nvPr/>
        </p:nvSpPr>
        <p:spPr>
          <a:xfrm rot="0">
            <a:off x="8333401" y="6240932"/>
            <a:ext cx="8339635" cy="2124075"/>
          </a:xfrm>
          <a:prstGeom prst="rect">
            <a:avLst/>
          </a:prstGeom>
        </p:spPr>
        <p:txBody>
          <a:bodyPr anchor="t" rtlCol="false" tIns="0" lIns="0" bIns="0" rIns="0">
            <a:spAutoFit/>
          </a:bodyPr>
          <a:lstStyle/>
          <a:p>
            <a:pPr algn="l">
              <a:lnSpc>
                <a:spcPts val="4200"/>
              </a:lnSpc>
            </a:pPr>
            <a:r>
              <a:rPr lang="en-US" sz="3000">
                <a:solidFill>
                  <a:srgbClr val="000000"/>
                </a:solidFill>
                <a:latin typeface="Montserrat Classic"/>
              </a:rPr>
              <a:t>d - diameter of the ball</a:t>
            </a:r>
          </a:p>
          <a:p>
            <a:pPr algn="l">
              <a:lnSpc>
                <a:spcPts val="4200"/>
              </a:lnSpc>
            </a:pPr>
            <a:r>
              <a:rPr lang="en-US" sz="3000">
                <a:solidFill>
                  <a:srgbClr val="000000"/>
                </a:solidFill>
                <a:latin typeface="Montserrat Classic"/>
              </a:rPr>
              <a:t>c - dimple diameter </a:t>
            </a:r>
          </a:p>
          <a:p>
            <a:pPr algn="l">
              <a:lnSpc>
                <a:spcPts val="4200"/>
              </a:lnSpc>
            </a:pPr>
            <a:r>
              <a:rPr lang="en-US" sz="3000">
                <a:solidFill>
                  <a:srgbClr val="000000"/>
                </a:solidFill>
                <a:latin typeface="Montserrat Classic"/>
              </a:rPr>
              <a:t>k - dimple depth</a:t>
            </a:r>
          </a:p>
          <a:p>
            <a:pPr algn="l">
              <a:lnSpc>
                <a:spcPts val="4200"/>
              </a:lnSpc>
              <a:spcBef>
                <a:spcPct val="0"/>
              </a:spcBef>
            </a:pPr>
            <a:r>
              <a:rPr lang="en-US" sz="3000">
                <a:solidFill>
                  <a:srgbClr val="000000"/>
                </a:solidFill>
                <a:latin typeface="Montserrat Classic"/>
              </a:rPr>
              <a:t>b - distance between two dimples</a:t>
            </a:r>
          </a:p>
        </p:txBody>
      </p:sp>
      <p:sp>
        <p:nvSpPr>
          <p:cNvPr name="TextBox 10" id="10"/>
          <p:cNvSpPr txBox="true"/>
          <p:nvPr/>
        </p:nvSpPr>
        <p:spPr>
          <a:xfrm rot="0">
            <a:off x="2002742" y="2703171"/>
            <a:ext cx="13926199" cy="26574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ontserrat Classic"/>
              </a:rPr>
              <a:t>The independent effect of dimple size and depth of a golf ball has been studied by Ting[3] using CFD analysis. Using a golf ball surface design with 344 identical dimples, but keeping the dimple distribution pattern and the dimple diameter unchanged, the dimple depth effect was first investigated by varying the dimple depressions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418676" y="8123791"/>
            <a:ext cx="2269019" cy="2269019"/>
          </a:xfrm>
          <a:custGeom>
            <a:avLst/>
            <a:gdLst/>
            <a:ahLst/>
            <a:cxnLst/>
            <a:rect r="r" b="b" t="t" l="l"/>
            <a:pathLst>
              <a:path h="2269019" w="2269019">
                <a:moveTo>
                  <a:pt x="0" y="0"/>
                </a:moveTo>
                <a:lnTo>
                  <a:pt x="2269018" y="0"/>
                </a:lnTo>
                <a:lnTo>
                  <a:pt x="2269018" y="2269018"/>
                </a:lnTo>
                <a:lnTo>
                  <a:pt x="0" y="226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296" y="215915"/>
            <a:ext cx="15567409" cy="9855170"/>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7ED957"/>
            </a:solidFill>
          </p:spPr>
        </p:sp>
      </p:grpSp>
      <p:sp>
        <p:nvSpPr>
          <p:cNvPr name="Freeform 6" id="6"/>
          <p:cNvSpPr/>
          <p:nvPr/>
        </p:nvSpPr>
        <p:spPr>
          <a:xfrm flipH="false" flipV="false" rot="0">
            <a:off x="8506142" y="-173978"/>
            <a:ext cx="768444" cy="779786"/>
          </a:xfrm>
          <a:custGeom>
            <a:avLst/>
            <a:gdLst/>
            <a:ahLst/>
            <a:cxnLst/>
            <a:rect r="r" b="b" t="t" l="l"/>
            <a:pathLst>
              <a:path h="779786" w="768444">
                <a:moveTo>
                  <a:pt x="0" y="0"/>
                </a:moveTo>
                <a:lnTo>
                  <a:pt x="768444" y="0"/>
                </a:lnTo>
                <a:lnTo>
                  <a:pt x="768444" y="779786"/>
                </a:lnTo>
                <a:lnTo>
                  <a:pt x="0" y="7797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518159" y="2001228"/>
            <a:ext cx="7154877" cy="6617222"/>
          </a:xfrm>
          <a:custGeom>
            <a:avLst/>
            <a:gdLst/>
            <a:ahLst/>
            <a:cxnLst/>
            <a:rect r="r" b="b" t="t" l="l"/>
            <a:pathLst>
              <a:path h="6617222" w="7154877">
                <a:moveTo>
                  <a:pt x="0" y="0"/>
                </a:moveTo>
                <a:lnTo>
                  <a:pt x="7154877" y="0"/>
                </a:lnTo>
                <a:lnTo>
                  <a:pt x="7154877" y="6617222"/>
                </a:lnTo>
                <a:lnTo>
                  <a:pt x="0" y="6617222"/>
                </a:lnTo>
                <a:lnTo>
                  <a:pt x="0" y="0"/>
                </a:lnTo>
                <a:close/>
              </a:path>
            </a:pathLst>
          </a:custGeom>
          <a:blipFill>
            <a:blip r:embed="rId6"/>
            <a:stretch>
              <a:fillRect l="-6893" t="-6340" r="-6495" b="0"/>
            </a:stretch>
          </a:blipFill>
        </p:spPr>
      </p:sp>
      <p:sp>
        <p:nvSpPr>
          <p:cNvPr name="TextBox 8" id="8"/>
          <p:cNvSpPr txBox="true"/>
          <p:nvPr/>
        </p:nvSpPr>
        <p:spPr>
          <a:xfrm rot="0">
            <a:off x="2002742" y="744718"/>
            <a:ext cx="13926199" cy="10572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ontserrat Classic"/>
              </a:rPr>
              <a:t>The drag coefficient CD of the golf ball is plotted as a function of k/d for the Reynolds numbers equal to 6.0e4 , 8.5e4 , 1.0e5 , and 1.3e5.</a:t>
            </a:r>
          </a:p>
        </p:txBody>
      </p:sp>
      <p:sp>
        <p:nvSpPr>
          <p:cNvPr name="TextBox 9" id="9"/>
          <p:cNvSpPr txBox="true"/>
          <p:nvPr/>
        </p:nvSpPr>
        <p:spPr>
          <a:xfrm rot="0">
            <a:off x="11408683" y="8580350"/>
            <a:ext cx="1889424" cy="692150"/>
          </a:xfrm>
          <a:prstGeom prst="rect">
            <a:avLst/>
          </a:prstGeom>
        </p:spPr>
        <p:txBody>
          <a:bodyPr anchor="t" rtlCol="false" tIns="0" lIns="0" bIns="0" rIns="0">
            <a:spAutoFit/>
          </a:bodyPr>
          <a:lstStyle/>
          <a:p>
            <a:pPr algn="l">
              <a:lnSpc>
                <a:spcPts val="2799"/>
              </a:lnSpc>
            </a:pPr>
            <a:r>
              <a:rPr lang="en-US" sz="1999">
                <a:solidFill>
                  <a:srgbClr val="000000"/>
                </a:solidFill>
                <a:latin typeface="Montserrat Classic"/>
              </a:rPr>
              <a:t>d = 43.612 mm</a:t>
            </a:r>
          </a:p>
          <a:p>
            <a:pPr algn="l">
              <a:lnSpc>
                <a:spcPts val="2799"/>
              </a:lnSpc>
              <a:spcBef>
                <a:spcPct val="0"/>
              </a:spcBef>
            </a:pPr>
            <a:r>
              <a:rPr lang="en-US" sz="1999">
                <a:solidFill>
                  <a:srgbClr val="000000"/>
                </a:solidFill>
                <a:latin typeface="Montserrat Classic"/>
              </a:rPr>
              <a:t>c = 3.785 mm  </a:t>
            </a:r>
          </a:p>
        </p:txBody>
      </p:sp>
      <p:sp>
        <p:nvSpPr>
          <p:cNvPr name="TextBox 10" id="10"/>
          <p:cNvSpPr txBox="true"/>
          <p:nvPr/>
        </p:nvSpPr>
        <p:spPr>
          <a:xfrm rot="0">
            <a:off x="1824584" y="2078071"/>
            <a:ext cx="7450002" cy="5925185"/>
          </a:xfrm>
          <a:prstGeom prst="rect">
            <a:avLst/>
          </a:prstGeom>
        </p:spPr>
        <p:txBody>
          <a:bodyPr anchor="t" rtlCol="false" tIns="0" lIns="0" bIns="0" rIns="0">
            <a:spAutoFit/>
          </a:bodyPr>
          <a:lstStyle/>
          <a:p>
            <a:pPr algn="l" marL="561342" indent="-280671" lvl="1">
              <a:lnSpc>
                <a:spcPts val="3640"/>
              </a:lnSpc>
              <a:buFont typeface="Arial"/>
              <a:buChar char="•"/>
            </a:pPr>
            <a:r>
              <a:rPr lang="en-US" sz="2600">
                <a:solidFill>
                  <a:srgbClr val="000000"/>
                </a:solidFill>
                <a:latin typeface="Montserrat Classic"/>
              </a:rPr>
              <a:t>A minimum Cd value of about 0.325 on average is reached within the range of k/d between 0.0045 to 0.0055</a:t>
            </a:r>
          </a:p>
          <a:p>
            <a:pPr algn="l" marL="561342" indent="-280671" lvl="1">
              <a:lnSpc>
                <a:spcPts val="3640"/>
              </a:lnSpc>
              <a:buFont typeface="Arial"/>
              <a:buChar char="•"/>
            </a:pPr>
            <a:r>
              <a:rPr lang="en-US" sz="2600">
                <a:solidFill>
                  <a:srgbClr val="000000"/>
                </a:solidFill>
                <a:latin typeface="Montserrat Classic"/>
              </a:rPr>
              <a:t>Beyond upper limit of k/d = 0.0055, Cd increases sharply as k/d increases</a:t>
            </a:r>
          </a:p>
          <a:p>
            <a:pPr algn="l" marL="561342" indent="-280671" lvl="1">
              <a:lnSpc>
                <a:spcPts val="3640"/>
              </a:lnSpc>
              <a:buFont typeface="Arial"/>
              <a:buChar char="•"/>
            </a:pPr>
            <a:r>
              <a:rPr lang="en-US" sz="2600">
                <a:solidFill>
                  <a:srgbClr val="000000"/>
                </a:solidFill>
                <a:latin typeface="Montserrat Classic"/>
              </a:rPr>
              <a:t>Cage contribution to drag : Significant till k/d = 0.004. Cage Cd becomes constant of about 0.1 beyond </a:t>
            </a:r>
            <a:r>
              <a:rPr lang="en-US" sz="2600">
                <a:solidFill>
                  <a:srgbClr val="000000"/>
                </a:solidFill>
                <a:latin typeface="Montserrat Classic"/>
                <a:hlinkClick r:id="rId7" tooltip="https://www.youtube.com/watch?v=rN9hj_kwfOU"/>
              </a:rPr>
              <a:t>k/d = 0.004</a:t>
            </a:r>
            <a:r>
              <a:rPr lang="en-US" sz="2600">
                <a:solidFill>
                  <a:srgbClr val="000000"/>
                </a:solidFill>
                <a:latin typeface="Montserrat Classic"/>
              </a:rPr>
              <a:t>.</a:t>
            </a:r>
          </a:p>
          <a:p>
            <a:pPr algn="l" marL="561342" indent="-280671" lvl="1">
              <a:lnSpc>
                <a:spcPts val="3640"/>
              </a:lnSpc>
              <a:buFont typeface="Arial"/>
              <a:buChar char="•"/>
            </a:pPr>
            <a:r>
              <a:rPr lang="en-US" sz="2600">
                <a:solidFill>
                  <a:srgbClr val="000000"/>
                </a:solidFill>
                <a:latin typeface="Montserrat Classic"/>
              </a:rPr>
              <a:t>Dimple contribution : Cd increases with dimple depth until k/d ~ 0.0026. A constant Cd zone is then seen to be followed. Beyond the value of 0.006, Cd increases again.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418676" y="8123791"/>
            <a:ext cx="2269019" cy="2269019"/>
          </a:xfrm>
          <a:custGeom>
            <a:avLst/>
            <a:gdLst/>
            <a:ahLst/>
            <a:cxnLst/>
            <a:rect r="r" b="b" t="t" l="l"/>
            <a:pathLst>
              <a:path h="2269019" w="2269019">
                <a:moveTo>
                  <a:pt x="0" y="0"/>
                </a:moveTo>
                <a:lnTo>
                  <a:pt x="2269018" y="0"/>
                </a:lnTo>
                <a:lnTo>
                  <a:pt x="2269018" y="2269018"/>
                </a:lnTo>
                <a:lnTo>
                  <a:pt x="0" y="226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296" y="215915"/>
            <a:ext cx="15567409" cy="9855170"/>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7ED957"/>
            </a:solidFill>
          </p:spPr>
        </p:sp>
      </p:grpSp>
      <p:sp>
        <p:nvSpPr>
          <p:cNvPr name="Freeform 6" id="6"/>
          <p:cNvSpPr/>
          <p:nvPr/>
        </p:nvSpPr>
        <p:spPr>
          <a:xfrm flipH="false" flipV="false" rot="0">
            <a:off x="1218181" y="215915"/>
            <a:ext cx="632162" cy="641493"/>
          </a:xfrm>
          <a:custGeom>
            <a:avLst/>
            <a:gdLst/>
            <a:ahLst/>
            <a:cxnLst/>
            <a:rect r="r" b="b" t="t" l="l"/>
            <a:pathLst>
              <a:path h="641493" w="632162">
                <a:moveTo>
                  <a:pt x="0" y="0"/>
                </a:moveTo>
                <a:lnTo>
                  <a:pt x="632161" y="0"/>
                </a:lnTo>
                <a:lnTo>
                  <a:pt x="632161" y="641493"/>
                </a:lnTo>
                <a:lnTo>
                  <a:pt x="0" y="6414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850342" y="857408"/>
            <a:ext cx="4655019" cy="3822414"/>
          </a:xfrm>
          <a:custGeom>
            <a:avLst/>
            <a:gdLst/>
            <a:ahLst/>
            <a:cxnLst/>
            <a:rect r="r" b="b" t="t" l="l"/>
            <a:pathLst>
              <a:path h="3822414" w="4655019">
                <a:moveTo>
                  <a:pt x="0" y="0"/>
                </a:moveTo>
                <a:lnTo>
                  <a:pt x="4655020" y="0"/>
                </a:lnTo>
                <a:lnTo>
                  <a:pt x="4655020" y="3822414"/>
                </a:lnTo>
                <a:lnTo>
                  <a:pt x="0" y="3822414"/>
                </a:lnTo>
                <a:lnTo>
                  <a:pt x="0" y="0"/>
                </a:lnTo>
                <a:close/>
              </a:path>
            </a:pathLst>
          </a:custGeom>
          <a:blipFill>
            <a:blip r:embed="rId6"/>
            <a:stretch>
              <a:fillRect l="0" t="0" r="0" b="0"/>
            </a:stretch>
          </a:blipFill>
        </p:spPr>
      </p:sp>
      <p:sp>
        <p:nvSpPr>
          <p:cNvPr name="Freeform 8" id="8"/>
          <p:cNvSpPr/>
          <p:nvPr/>
        </p:nvSpPr>
        <p:spPr>
          <a:xfrm flipH="false" flipV="false" rot="0">
            <a:off x="10912977" y="857408"/>
            <a:ext cx="4392467" cy="3651122"/>
          </a:xfrm>
          <a:custGeom>
            <a:avLst/>
            <a:gdLst/>
            <a:ahLst/>
            <a:cxnLst/>
            <a:rect r="r" b="b" t="t" l="l"/>
            <a:pathLst>
              <a:path h="3651122" w="4392467">
                <a:moveTo>
                  <a:pt x="0" y="0"/>
                </a:moveTo>
                <a:lnTo>
                  <a:pt x="4392467" y="0"/>
                </a:lnTo>
                <a:lnTo>
                  <a:pt x="4392467" y="3651122"/>
                </a:lnTo>
                <a:lnTo>
                  <a:pt x="0" y="3651122"/>
                </a:lnTo>
                <a:lnTo>
                  <a:pt x="0" y="0"/>
                </a:lnTo>
                <a:close/>
              </a:path>
            </a:pathLst>
          </a:custGeom>
          <a:blipFill>
            <a:blip r:embed="rId7"/>
            <a:stretch>
              <a:fillRect l="0" t="0" r="0" b="0"/>
            </a:stretch>
          </a:blipFill>
        </p:spPr>
      </p:sp>
      <p:sp>
        <p:nvSpPr>
          <p:cNvPr name="Freeform 9" id="9"/>
          <p:cNvSpPr/>
          <p:nvPr/>
        </p:nvSpPr>
        <p:spPr>
          <a:xfrm flipH="false" flipV="false" rot="0">
            <a:off x="2541588" y="5563691"/>
            <a:ext cx="4813670" cy="3883991"/>
          </a:xfrm>
          <a:custGeom>
            <a:avLst/>
            <a:gdLst/>
            <a:ahLst/>
            <a:cxnLst/>
            <a:rect r="r" b="b" t="t" l="l"/>
            <a:pathLst>
              <a:path h="3883991" w="4813670">
                <a:moveTo>
                  <a:pt x="0" y="0"/>
                </a:moveTo>
                <a:lnTo>
                  <a:pt x="4813670" y="0"/>
                </a:lnTo>
                <a:lnTo>
                  <a:pt x="4813670" y="3883991"/>
                </a:lnTo>
                <a:lnTo>
                  <a:pt x="0" y="3883991"/>
                </a:lnTo>
                <a:lnTo>
                  <a:pt x="0" y="0"/>
                </a:lnTo>
                <a:close/>
              </a:path>
            </a:pathLst>
          </a:custGeom>
          <a:blipFill>
            <a:blip r:embed="rId8"/>
            <a:stretch>
              <a:fillRect l="0" t="0" r="0" b="0"/>
            </a:stretch>
          </a:blipFill>
        </p:spPr>
      </p:sp>
      <p:sp>
        <p:nvSpPr>
          <p:cNvPr name="Freeform 10" id="10"/>
          <p:cNvSpPr/>
          <p:nvPr/>
        </p:nvSpPr>
        <p:spPr>
          <a:xfrm flipH="true" flipV="false" rot="-6053112">
            <a:off x="8470513" y="1515379"/>
            <a:ext cx="1050052" cy="3138742"/>
          </a:xfrm>
          <a:custGeom>
            <a:avLst/>
            <a:gdLst/>
            <a:ahLst/>
            <a:cxnLst/>
            <a:rect r="r" b="b" t="t" l="l"/>
            <a:pathLst>
              <a:path h="3138742" w="1050052">
                <a:moveTo>
                  <a:pt x="1050051" y="0"/>
                </a:moveTo>
                <a:lnTo>
                  <a:pt x="0" y="0"/>
                </a:lnTo>
                <a:lnTo>
                  <a:pt x="0" y="3138741"/>
                </a:lnTo>
                <a:lnTo>
                  <a:pt x="1050051" y="3138741"/>
                </a:lnTo>
                <a:lnTo>
                  <a:pt x="105005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191175" y="4662170"/>
            <a:ext cx="3973355"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Montserrat Classic"/>
              </a:rPr>
              <a:t>k = 0.127 mm</a:t>
            </a:r>
          </a:p>
        </p:txBody>
      </p:sp>
      <p:sp>
        <p:nvSpPr>
          <p:cNvPr name="TextBox 12" id="12"/>
          <p:cNvSpPr txBox="true"/>
          <p:nvPr/>
        </p:nvSpPr>
        <p:spPr>
          <a:xfrm rot="0">
            <a:off x="6939622" y="7024356"/>
            <a:ext cx="3973355"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Montserrat Classic"/>
              </a:rPr>
              <a:t>k = 0.645 mm</a:t>
            </a:r>
          </a:p>
        </p:txBody>
      </p:sp>
      <p:sp>
        <p:nvSpPr>
          <p:cNvPr name="TextBox 13" id="13"/>
          <p:cNvSpPr txBox="true"/>
          <p:nvPr/>
        </p:nvSpPr>
        <p:spPr>
          <a:xfrm rot="0">
            <a:off x="10460543" y="4622672"/>
            <a:ext cx="5762097" cy="481330"/>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Montserrat Classic"/>
              </a:rPr>
              <a:t>k = 0.262 mm (near optimum)</a:t>
            </a:r>
          </a:p>
        </p:txBody>
      </p:sp>
      <p:sp>
        <p:nvSpPr>
          <p:cNvPr name="TextBox 14" id="14"/>
          <p:cNvSpPr txBox="true"/>
          <p:nvPr/>
        </p:nvSpPr>
        <p:spPr>
          <a:xfrm rot="0">
            <a:off x="6903687" y="1549067"/>
            <a:ext cx="3973355" cy="8959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Wake region decreases =&gt; Cd decrease</a:t>
            </a:r>
          </a:p>
        </p:txBody>
      </p:sp>
      <p:sp>
        <p:nvSpPr>
          <p:cNvPr name="Freeform 15" id="15"/>
          <p:cNvSpPr/>
          <p:nvPr/>
        </p:nvSpPr>
        <p:spPr>
          <a:xfrm flipH="true" flipV="false" rot="3142306">
            <a:off x="11674265" y="4948100"/>
            <a:ext cx="1050052" cy="3138742"/>
          </a:xfrm>
          <a:custGeom>
            <a:avLst/>
            <a:gdLst/>
            <a:ahLst/>
            <a:cxnLst/>
            <a:rect r="r" b="b" t="t" l="l"/>
            <a:pathLst>
              <a:path h="3138742" w="1050052">
                <a:moveTo>
                  <a:pt x="1050051" y="0"/>
                </a:moveTo>
                <a:lnTo>
                  <a:pt x="0" y="0"/>
                </a:lnTo>
                <a:lnTo>
                  <a:pt x="0" y="3138742"/>
                </a:lnTo>
                <a:lnTo>
                  <a:pt x="1050051" y="3138742"/>
                </a:lnTo>
                <a:lnTo>
                  <a:pt x="105005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11776084" y="6995457"/>
            <a:ext cx="3973355" cy="8959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Montserrat Classic"/>
              </a:rPr>
              <a:t>Wake region increases =&gt; Cd increase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418676" y="8123791"/>
            <a:ext cx="2269019" cy="2269019"/>
          </a:xfrm>
          <a:custGeom>
            <a:avLst/>
            <a:gdLst/>
            <a:ahLst/>
            <a:cxnLst/>
            <a:rect r="r" b="b" t="t" l="l"/>
            <a:pathLst>
              <a:path h="2269019" w="2269019">
                <a:moveTo>
                  <a:pt x="0" y="0"/>
                </a:moveTo>
                <a:lnTo>
                  <a:pt x="2269018" y="0"/>
                </a:lnTo>
                <a:lnTo>
                  <a:pt x="2269018" y="2269018"/>
                </a:lnTo>
                <a:lnTo>
                  <a:pt x="0" y="226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296" y="215915"/>
            <a:ext cx="15567409" cy="9855170"/>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7ED957"/>
            </a:solidFill>
          </p:spPr>
        </p:sp>
      </p:grpSp>
      <p:sp>
        <p:nvSpPr>
          <p:cNvPr name="Freeform 6" id="6"/>
          <p:cNvSpPr/>
          <p:nvPr/>
        </p:nvSpPr>
        <p:spPr>
          <a:xfrm flipH="false" flipV="false" rot="0">
            <a:off x="715833" y="3932372"/>
            <a:ext cx="733333" cy="744157"/>
          </a:xfrm>
          <a:custGeom>
            <a:avLst/>
            <a:gdLst/>
            <a:ahLst/>
            <a:cxnLst/>
            <a:rect r="r" b="b" t="t" l="l"/>
            <a:pathLst>
              <a:path h="744157" w="733333">
                <a:moveTo>
                  <a:pt x="0" y="0"/>
                </a:moveTo>
                <a:lnTo>
                  <a:pt x="733333" y="0"/>
                </a:lnTo>
                <a:lnTo>
                  <a:pt x="733333" y="744157"/>
                </a:lnTo>
                <a:lnTo>
                  <a:pt x="0" y="7441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850342" y="2001228"/>
            <a:ext cx="10617488" cy="4947350"/>
          </a:xfrm>
          <a:custGeom>
            <a:avLst/>
            <a:gdLst/>
            <a:ahLst/>
            <a:cxnLst/>
            <a:rect r="r" b="b" t="t" l="l"/>
            <a:pathLst>
              <a:path h="4947350" w="10617488">
                <a:moveTo>
                  <a:pt x="0" y="0"/>
                </a:moveTo>
                <a:lnTo>
                  <a:pt x="10617489" y="0"/>
                </a:lnTo>
                <a:lnTo>
                  <a:pt x="10617489" y="4947350"/>
                </a:lnTo>
                <a:lnTo>
                  <a:pt x="0" y="4947350"/>
                </a:lnTo>
                <a:lnTo>
                  <a:pt x="0" y="0"/>
                </a:lnTo>
                <a:close/>
              </a:path>
            </a:pathLst>
          </a:custGeom>
          <a:blipFill>
            <a:blip r:embed="rId6"/>
            <a:stretch>
              <a:fillRect l="0" t="-2415" r="0" b="-2415"/>
            </a:stretch>
          </a:blipFill>
        </p:spPr>
      </p:sp>
      <p:sp>
        <p:nvSpPr>
          <p:cNvPr name="TextBox 8" id="8"/>
          <p:cNvSpPr txBox="true"/>
          <p:nvPr/>
        </p:nvSpPr>
        <p:spPr>
          <a:xfrm rot="0">
            <a:off x="2002742" y="744718"/>
            <a:ext cx="13926199" cy="10572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Montserrat Classic"/>
              </a:rPr>
              <a:t>The dimple size effect was investigated with dimple size diameter varying from small to large keeping the other parameters constant</a:t>
            </a:r>
          </a:p>
        </p:txBody>
      </p:sp>
      <p:sp>
        <p:nvSpPr>
          <p:cNvPr name="TextBox 9" id="9"/>
          <p:cNvSpPr txBox="true"/>
          <p:nvPr/>
        </p:nvSpPr>
        <p:spPr>
          <a:xfrm rot="0">
            <a:off x="12913706" y="2967840"/>
            <a:ext cx="2714853" cy="1663065"/>
          </a:xfrm>
          <a:prstGeom prst="rect">
            <a:avLst/>
          </a:prstGeom>
        </p:spPr>
        <p:txBody>
          <a:bodyPr anchor="t" rtlCol="false" tIns="0" lIns="0" bIns="0" rIns="0">
            <a:spAutoFit/>
          </a:bodyPr>
          <a:lstStyle/>
          <a:p>
            <a:pPr algn="l">
              <a:lnSpc>
                <a:spcPts val="3360"/>
              </a:lnSpc>
            </a:pPr>
            <a:r>
              <a:rPr lang="en-US" sz="2400">
                <a:solidFill>
                  <a:srgbClr val="000000"/>
                </a:solidFill>
                <a:latin typeface="Montserrat Classic"/>
              </a:rPr>
              <a:t>d = 43.612 mm</a:t>
            </a:r>
          </a:p>
          <a:p>
            <a:pPr algn="l">
              <a:lnSpc>
                <a:spcPts val="3360"/>
              </a:lnSpc>
            </a:pPr>
            <a:r>
              <a:rPr lang="en-US" sz="2400">
                <a:solidFill>
                  <a:srgbClr val="000000"/>
                </a:solidFill>
                <a:latin typeface="Montserrat Classic"/>
              </a:rPr>
              <a:t>k = 0.262 mm</a:t>
            </a:r>
          </a:p>
          <a:p>
            <a:pPr algn="l">
              <a:lnSpc>
                <a:spcPts val="3360"/>
              </a:lnSpc>
            </a:pPr>
            <a:r>
              <a:rPr lang="en-US" sz="2400">
                <a:solidFill>
                  <a:srgbClr val="000000"/>
                </a:solidFill>
                <a:latin typeface="Montserrat Classic"/>
              </a:rPr>
              <a:t>k/d = 0.00599</a:t>
            </a:r>
          </a:p>
          <a:p>
            <a:pPr algn="l">
              <a:lnSpc>
                <a:spcPts val="3360"/>
              </a:lnSpc>
              <a:spcBef>
                <a:spcPct val="0"/>
              </a:spcBef>
            </a:pPr>
            <a:r>
              <a:rPr lang="en-US" sz="2400">
                <a:solidFill>
                  <a:srgbClr val="000000"/>
                </a:solidFill>
                <a:latin typeface="Montserrat Classic"/>
              </a:rPr>
              <a:t>(near optimum)</a:t>
            </a:r>
          </a:p>
        </p:txBody>
      </p:sp>
      <p:sp>
        <p:nvSpPr>
          <p:cNvPr name="TextBox 10" id="10"/>
          <p:cNvSpPr txBox="true"/>
          <p:nvPr/>
        </p:nvSpPr>
        <p:spPr>
          <a:xfrm rot="0">
            <a:off x="1702360" y="7091453"/>
            <a:ext cx="14970676" cy="1967230"/>
          </a:xfrm>
          <a:prstGeom prst="rect">
            <a:avLst/>
          </a:prstGeom>
        </p:spPr>
        <p:txBody>
          <a:bodyPr anchor="t" rtlCol="false" tIns="0" lIns="0" bIns="0" rIns="0">
            <a:spAutoFit/>
          </a:bodyPr>
          <a:lstStyle/>
          <a:p>
            <a:pPr algn="l" marL="604521" indent="-302261" lvl="1">
              <a:lnSpc>
                <a:spcPts val="3920"/>
              </a:lnSpc>
              <a:buFont typeface="Arial"/>
              <a:buChar char="•"/>
            </a:pPr>
            <a:r>
              <a:rPr lang="en-US" sz="2800">
                <a:solidFill>
                  <a:srgbClr val="000000"/>
                </a:solidFill>
                <a:latin typeface="Montserrat Classic"/>
              </a:rPr>
              <a:t>As c/d starts to increase the drag coefficient is seen to decrease.</a:t>
            </a:r>
          </a:p>
          <a:p>
            <a:pPr algn="l" marL="604521" indent="-302261" lvl="1">
              <a:lnSpc>
                <a:spcPts val="3920"/>
              </a:lnSpc>
              <a:buFont typeface="Arial"/>
              <a:buChar char="•"/>
            </a:pPr>
            <a:r>
              <a:rPr lang="en-US" sz="2800">
                <a:solidFill>
                  <a:srgbClr val="000000"/>
                </a:solidFill>
                <a:latin typeface="Montserrat Classic"/>
              </a:rPr>
              <a:t>Cd approximately becomes a constant of about 0.3 beginning at c/d = 0.08.</a:t>
            </a:r>
          </a:p>
          <a:p>
            <a:pPr algn="l" marL="604521" indent="-302261" lvl="1">
              <a:lnSpc>
                <a:spcPts val="3920"/>
              </a:lnSpc>
              <a:buFont typeface="Arial"/>
              <a:buChar char="•"/>
            </a:pPr>
            <a:r>
              <a:rPr lang="en-US" sz="2800">
                <a:solidFill>
                  <a:srgbClr val="000000"/>
                </a:solidFill>
                <a:latin typeface="Montserrat Classic"/>
              </a:rPr>
              <a:t>Cage contribution : Cage area Cd decreases steadily as c/d increases</a:t>
            </a:r>
          </a:p>
          <a:p>
            <a:pPr algn="l" marL="604521" indent="-302261" lvl="1">
              <a:lnSpc>
                <a:spcPts val="3920"/>
              </a:lnSpc>
              <a:buFont typeface="Arial"/>
              <a:buChar char="•"/>
            </a:pPr>
            <a:r>
              <a:rPr lang="en-US" sz="2800">
                <a:solidFill>
                  <a:srgbClr val="000000"/>
                </a:solidFill>
                <a:latin typeface="Montserrat Classic"/>
              </a:rPr>
              <a:t>Dimple contribution : Dimple area Cd increase as c/d increases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418676" y="8123791"/>
            <a:ext cx="2269019" cy="2269019"/>
          </a:xfrm>
          <a:custGeom>
            <a:avLst/>
            <a:gdLst/>
            <a:ahLst/>
            <a:cxnLst/>
            <a:rect r="r" b="b" t="t" l="l"/>
            <a:pathLst>
              <a:path h="2269019" w="2269019">
                <a:moveTo>
                  <a:pt x="0" y="0"/>
                </a:moveTo>
                <a:lnTo>
                  <a:pt x="2269018" y="0"/>
                </a:lnTo>
                <a:lnTo>
                  <a:pt x="2269018" y="2269018"/>
                </a:lnTo>
                <a:lnTo>
                  <a:pt x="0" y="2269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0296" y="215915"/>
            <a:ext cx="15567409" cy="9855170"/>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7ED957"/>
            </a:solidFill>
          </p:spPr>
        </p:sp>
      </p:grpSp>
      <p:sp>
        <p:nvSpPr>
          <p:cNvPr name="Freeform 6" id="6"/>
          <p:cNvSpPr/>
          <p:nvPr/>
        </p:nvSpPr>
        <p:spPr>
          <a:xfrm flipH="false" flipV="false" rot="0">
            <a:off x="295367" y="9388422"/>
            <a:ext cx="420466" cy="426672"/>
          </a:xfrm>
          <a:custGeom>
            <a:avLst/>
            <a:gdLst/>
            <a:ahLst/>
            <a:cxnLst/>
            <a:rect r="r" b="b" t="t" l="l"/>
            <a:pathLst>
              <a:path h="426672" w="420466">
                <a:moveTo>
                  <a:pt x="0" y="0"/>
                </a:moveTo>
                <a:lnTo>
                  <a:pt x="420466" y="0"/>
                </a:lnTo>
                <a:lnTo>
                  <a:pt x="420466" y="426672"/>
                </a:lnTo>
                <a:lnTo>
                  <a:pt x="0" y="426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469833" y="898578"/>
            <a:ext cx="8288411" cy="8703179"/>
          </a:xfrm>
          <a:custGeom>
            <a:avLst/>
            <a:gdLst/>
            <a:ahLst/>
            <a:cxnLst/>
            <a:rect r="r" b="b" t="t" l="l"/>
            <a:pathLst>
              <a:path h="8703179" w="8288411">
                <a:moveTo>
                  <a:pt x="0" y="0"/>
                </a:moveTo>
                <a:lnTo>
                  <a:pt x="8288411" y="0"/>
                </a:lnTo>
                <a:lnTo>
                  <a:pt x="8288411" y="8703180"/>
                </a:lnTo>
                <a:lnTo>
                  <a:pt x="0" y="8703180"/>
                </a:lnTo>
                <a:lnTo>
                  <a:pt x="0" y="0"/>
                </a:lnTo>
                <a:close/>
              </a:path>
            </a:pathLst>
          </a:custGeom>
          <a:blipFill>
            <a:blip r:embed="rId6"/>
            <a:stretch>
              <a:fillRect l="0" t="-1667" r="0" b="-1667"/>
            </a:stretch>
          </a:blipFill>
        </p:spPr>
      </p:sp>
      <p:sp>
        <p:nvSpPr>
          <p:cNvPr name="TextBox 8" id="8"/>
          <p:cNvSpPr txBox="true"/>
          <p:nvPr/>
        </p:nvSpPr>
        <p:spPr>
          <a:xfrm rot="0">
            <a:off x="11301319" y="3925195"/>
            <a:ext cx="4420015" cy="1876516"/>
          </a:xfrm>
          <a:prstGeom prst="rect">
            <a:avLst/>
          </a:prstGeom>
        </p:spPr>
        <p:txBody>
          <a:bodyPr anchor="t" rtlCol="false" tIns="0" lIns="0" bIns="0" rIns="0">
            <a:spAutoFit/>
          </a:bodyPr>
          <a:lstStyle/>
          <a:p>
            <a:pPr algn="l">
              <a:lnSpc>
                <a:spcPts val="3776"/>
              </a:lnSpc>
              <a:spcBef>
                <a:spcPct val="0"/>
              </a:spcBef>
            </a:pPr>
            <a:r>
              <a:rPr lang="en-US" sz="2697">
                <a:solidFill>
                  <a:srgbClr val="000000"/>
                </a:solidFill>
                <a:latin typeface="Montserrat Classic"/>
              </a:rPr>
              <a:t>The wake region reduces as the dimple diameter increases resulting in the decrease of Cd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8E5FF"/>
        </a:solidFill>
      </p:bgPr>
    </p:bg>
    <p:spTree>
      <p:nvGrpSpPr>
        <p:cNvPr id="1" name=""/>
        <p:cNvGrpSpPr/>
        <p:nvPr/>
      </p:nvGrpSpPr>
      <p:grpSpPr>
        <a:xfrm>
          <a:off x="0" y="0"/>
          <a:ext cx="0" cy="0"/>
          <a:chOff x="0" y="0"/>
          <a:chExt cx="0" cy="0"/>
        </a:xfrm>
      </p:grpSpPr>
      <p:grpSp>
        <p:nvGrpSpPr>
          <p:cNvPr name="Group 2" id="2"/>
          <p:cNvGrpSpPr/>
          <p:nvPr/>
        </p:nvGrpSpPr>
        <p:grpSpPr>
          <a:xfrm rot="0">
            <a:off x="1206809" y="280900"/>
            <a:ext cx="15362105" cy="9725200"/>
            <a:chOff x="0" y="0"/>
            <a:chExt cx="2266116" cy="1434597"/>
          </a:xfrm>
        </p:grpSpPr>
        <p:sp>
          <p:nvSpPr>
            <p:cNvPr name="Freeform 3" id="3"/>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4" id="4"/>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5E17EB"/>
            </a:solidFill>
          </p:spPr>
        </p:sp>
      </p:grpSp>
      <p:sp>
        <p:nvSpPr>
          <p:cNvPr name="TextBox 5" id="5"/>
          <p:cNvSpPr txBox="true"/>
          <p:nvPr/>
        </p:nvSpPr>
        <p:spPr>
          <a:xfrm rot="0">
            <a:off x="3825793" y="1295400"/>
            <a:ext cx="10105087" cy="793115"/>
          </a:xfrm>
          <a:prstGeom prst="rect">
            <a:avLst/>
          </a:prstGeom>
        </p:spPr>
        <p:txBody>
          <a:bodyPr anchor="t" rtlCol="false" tIns="0" lIns="0" bIns="0" rIns="0">
            <a:spAutoFit/>
          </a:bodyPr>
          <a:lstStyle/>
          <a:p>
            <a:pPr algn="ctr">
              <a:lnSpc>
                <a:spcPts val="5529"/>
              </a:lnSpc>
            </a:pPr>
            <a:r>
              <a:rPr lang="en-US" sz="6999">
                <a:solidFill>
                  <a:srgbClr val="000000"/>
                </a:solidFill>
                <a:latin typeface="League Spartan"/>
              </a:rPr>
              <a:t>Objectives</a:t>
            </a:r>
          </a:p>
        </p:txBody>
      </p:sp>
      <p:sp>
        <p:nvSpPr>
          <p:cNvPr name="TextBox 6" id="6"/>
          <p:cNvSpPr txBox="true"/>
          <p:nvPr/>
        </p:nvSpPr>
        <p:spPr>
          <a:xfrm rot="0">
            <a:off x="2268216" y="2433945"/>
            <a:ext cx="11957989" cy="5293995"/>
          </a:xfrm>
          <a:prstGeom prst="rect">
            <a:avLst/>
          </a:prstGeom>
        </p:spPr>
        <p:txBody>
          <a:bodyPr anchor="t" rtlCol="false" tIns="0" lIns="0" bIns="0" rIns="0">
            <a:spAutoFit/>
          </a:bodyPr>
          <a:lstStyle/>
          <a:p>
            <a:pPr algn="l" marL="842008" indent="-421004" lvl="1">
              <a:lnSpc>
                <a:spcPts val="6044"/>
              </a:lnSpc>
              <a:buFont typeface="Arial"/>
              <a:buChar char="•"/>
            </a:pPr>
            <a:r>
              <a:rPr lang="en-US" sz="3899">
                <a:solidFill>
                  <a:srgbClr val="000000"/>
                </a:solidFill>
                <a:latin typeface="Montserrat Classic"/>
              </a:rPr>
              <a:t>To perform transient flow analysis around basketball and golf ball</a:t>
            </a:r>
          </a:p>
          <a:p>
            <a:pPr algn="l" marL="842008" indent="-421004" lvl="1">
              <a:lnSpc>
                <a:spcPts val="6044"/>
              </a:lnSpc>
              <a:buFont typeface="Arial"/>
              <a:buChar char="•"/>
            </a:pPr>
            <a:r>
              <a:rPr lang="en-US" sz="3899">
                <a:solidFill>
                  <a:srgbClr val="000000"/>
                </a:solidFill>
                <a:latin typeface="Montserrat Classic"/>
              </a:rPr>
              <a:t>To compare drag values for smooth ball and golf ball and justify the need for dimples</a:t>
            </a:r>
          </a:p>
          <a:p>
            <a:pPr algn="l" marL="842008" indent="-421004" lvl="1">
              <a:lnSpc>
                <a:spcPts val="6044"/>
              </a:lnSpc>
              <a:buFont typeface="Arial"/>
              <a:buChar char="•"/>
            </a:pPr>
            <a:r>
              <a:rPr lang="en-US" sz="3899">
                <a:solidFill>
                  <a:srgbClr val="000000"/>
                </a:solidFill>
                <a:latin typeface="Montserrat Classic"/>
              </a:rPr>
              <a:t>To analyze lift generation due to magnus effect in basketball</a:t>
            </a:r>
          </a:p>
          <a:p>
            <a:pPr algn="l">
              <a:lnSpc>
                <a:spcPts val="6044"/>
              </a:lnSpc>
            </a:pPr>
          </a:p>
        </p:txBody>
      </p:sp>
      <p:sp>
        <p:nvSpPr>
          <p:cNvPr name="Freeform 7" id="7"/>
          <p:cNvSpPr/>
          <p:nvPr/>
        </p:nvSpPr>
        <p:spPr>
          <a:xfrm flipH="false" flipV="false" rot="0">
            <a:off x="0" y="0"/>
            <a:ext cx="1430791" cy="1430791"/>
          </a:xfrm>
          <a:custGeom>
            <a:avLst/>
            <a:gdLst/>
            <a:ahLst/>
            <a:cxnLst/>
            <a:rect r="r" b="b" t="t" l="l"/>
            <a:pathLst>
              <a:path h="1430791" w="1430791">
                <a:moveTo>
                  <a:pt x="0" y="0"/>
                </a:moveTo>
                <a:lnTo>
                  <a:pt x="1430791" y="0"/>
                </a:lnTo>
                <a:lnTo>
                  <a:pt x="1430791" y="1430791"/>
                </a:lnTo>
                <a:lnTo>
                  <a:pt x="0" y="1430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086772" y="6965940"/>
            <a:ext cx="1172528" cy="1189835"/>
          </a:xfrm>
          <a:custGeom>
            <a:avLst/>
            <a:gdLst/>
            <a:ahLst/>
            <a:cxnLst/>
            <a:rect r="r" b="b" t="t" l="l"/>
            <a:pathLst>
              <a:path h="1189835" w="1172528">
                <a:moveTo>
                  <a:pt x="0" y="0"/>
                </a:moveTo>
                <a:lnTo>
                  <a:pt x="1172528" y="0"/>
                </a:lnTo>
                <a:lnTo>
                  <a:pt x="1172528" y="1189835"/>
                </a:lnTo>
                <a:lnTo>
                  <a:pt x="0" y="1189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TextBox 2" id="2"/>
          <p:cNvSpPr txBox="true"/>
          <p:nvPr/>
        </p:nvSpPr>
        <p:spPr>
          <a:xfrm rot="0">
            <a:off x="1946370" y="398780"/>
            <a:ext cx="14395261"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Timestep determination for transient analysis(golf ball)</a:t>
            </a:r>
          </a:p>
        </p:txBody>
      </p:sp>
      <p:sp>
        <p:nvSpPr>
          <p:cNvPr name="TextBox 3" id="3"/>
          <p:cNvSpPr txBox="true"/>
          <p:nvPr/>
        </p:nvSpPr>
        <p:spPr>
          <a:xfrm rot="0">
            <a:off x="1028700" y="2070804"/>
            <a:ext cx="16230600" cy="9044903"/>
          </a:xfrm>
          <a:prstGeom prst="rect">
            <a:avLst/>
          </a:prstGeom>
        </p:spPr>
        <p:txBody>
          <a:bodyPr anchor="t" rtlCol="false" tIns="0" lIns="0" bIns="0" rIns="0">
            <a:spAutoFit/>
          </a:bodyPr>
          <a:lstStyle/>
          <a:p>
            <a:pPr algn="just">
              <a:lnSpc>
                <a:spcPts val="5371"/>
              </a:lnSpc>
            </a:pPr>
            <a:r>
              <a:rPr lang="en-US" sz="3399" spc="54">
                <a:solidFill>
                  <a:srgbClr val="000000"/>
                </a:solidFill>
                <a:latin typeface="Montserrat Classic"/>
              </a:rPr>
              <a:t>Diameter of basketball = 0.042 m</a:t>
            </a:r>
          </a:p>
          <a:p>
            <a:pPr algn="just">
              <a:lnSpc>
                <a:spcPts val="5371"/>
              </a:lnSpc>
            </a:pPr>
            <a:r>
              <a:rPr lang="en-US" sz="3399" spc="54">
                <a:solidFill>
                  <a:srgbClr val="000000"/>
                </a:solidFill>
                <a:latin typeface="Montserrat Classic"/>
              </a:rPr>
              <a:t>Freestream velocity = 60 m/s</a:t>
            </a:r>
          </a:p>
          <a:p>
            <a:pPr algn="just">
              <a:lnSpc>
                <a:spcPts val="5371"/>
              </a:lnSpc>
            </a:pPr>
            <a:r>
              <a:rPr lang="en-US" sz="3399" spc="54">
                <a:solidFill>
                  <a:srgbClr val="000000"/>
                </a:solidFill>
                <a:latin typeface="Montserrat Classic"/>
              </a:rPr>
              <a:t>Reynolds number ~ 1.6 x 10e5</a:t>
            </a:r>
          </a:p>
          <a:p>
            <a:pPr algn="just">
              <a:lnSpc>
                <a:spcPts val="5371"/>
              </a:lnSpc>
            </a:pPr>
            <a:r>
              <a:rPr lang="en-US" sz="3399" spc="54">
                <a:solidFill>
                  <a:srgbClr val="000000"/>
                </a:solidFill>
                <a:latin typeface="Montserrat Classic"/>
              </a:rPr>
              <a:t>St = fD/V ~ 0.18</a:t>
            </a:r>
          </a:p>
          <a:p>
            <a:pPr algn="just">
              <a:lnSpc>
                <a:spcPts val="5371"/>
              </a:lnSpc>
            </a:pPr>
            <a:r>
              <a:rPr lang="en-US" sz="3399" spc="54">
                <a:solidFill>
                  <a:srgbClr val="000000"/>
                </a:solidFill>
                <a:latin typeface="Montserrat Classic"/>
              </a:rPr>
              <a:t>=&gt; vortex shedding frequency</a:t>
            </a:r>
          </a:p>
          <a:p>
            <a:pPr algn="just">
              <a:lnSpc>
                <a:spcPts val="5371"/>
              </a:lnSpc>
            </a:pPr>
            <a:r>
              <a:rPr lang="en-US" sz="3399" spc="54">
                <a:solidFill>
                  <a:srgbClr val="000000"/>
                </a:solidFill>
                <a:latin typeface="Montserrat Classic"/>
              </a:rPr>
              <a:t>f ~ 250 Hz</a:t>
            </a:r>
          </a:p>
          <a:p>
            <a:pPr algn="just">
              <a:lnSpc>
                <a:spcPts val="5371"/>
              </a:lnSpc>
            </a:pPr>
            <a:r>
              <a:rPr lang="en-US" sz="3399" spc="54">
                <a:solidFill>
                  <a:srgbClr val="000000"/>
                </a:solidFill>
                <a:latin typeface="Montserrat Classic"/>
              </a:rPr>
              <a:t>Time period = 1/f ~ 0.004 s</a:t>
            </a:r>
          </a:p>
          <a:p>
            <a:pPr algn="just">
              <a:lnSpc>
                <a:spcPts val="5371"/>
              </a:lnSpc>
            </a:pPr>
            <a:r>
              <a:rPr lang="en-US" sz="3399" spc="54">
                <a:solidFill>
                  <a:srgbClr val="000000"/>
                </a:solidFill>
                <a:latin typeface="Montserrat Classic"/>
              </a:rPr>
              <a:t>20 timesteps per oscillation is recommended</a:t>
            </a:r>
          </a:p>
          <a:p>
            <a:pPr algn="just">
              <a:lnSpc>
                <a:spcPts val="5371"/>
              </a:lnSpc>
            </a:pPr>
            <a:r>
              <a:rPr lang="en-US" sz="3399" spc="54">
                <a:solidFill>
                  <a:srgbClr val="000000"/>
                </a:solidFill>
                <a:latin typeface="Montserrat Classic"/>
              </a:rPr>
              <a:t>=&gt; timestep size = 0.004/20 ~ 0.0002 s , which is of the order 1e-4</a:t>
            </a:r>
          </a:p>
          <a:p>
            <a:pPr algn="just">
              <a:lnSpc>
                <a:spcPts val="5371"/>
              </a:lnSpc>
            </a:pPr>
            <a:r>
              <a:rPr lang="en-US" sz="3399" spc="54">
                <a:solidFill>
                  <a:srgbClr val="000000"/>
                </a:solidFill>
                <a:latin typeface="Montserrat Classic"/>
              </a:rPr>
              <a:t>So timestep size is taken as 0.0001 s</a:t>
            </a:r>
          </a:p>
          <a:p>
            <a:pPr algn="just">
              <a:lnSpc>
                <a:spcPts val="5371"/>
              </a:lnSpc>
            </a:pPr>
          </a:p>
          <a:p>
            <a:pPr algn="just">
              <a:lnSpc>
                <a:spcPts val="5371"/>
              </a:lnSpc>
            </a:pPr>
          </a:p>
          <a:p>
            <a:pPr algn="just">
              <a:lnSpc>
                <a:spcPts val="7977"/>
              </a:lnSpc>
            </a:pPr>
          </a:p>
        </p:txBody>
      </p:sp>
      <p:sp>
        <p:nvSpPr>
          <p:cNvPr name="Freeform 4" id="4"/>
          <p:cNvSpPr/>
          <p:nvPr/>
        </p:nvSpPr>
        <p:spPr>
          <a:xfrm flipH="false" flipV="false" rot="0">
            <a:off x="8966000" y="2194629"/>
            <a:ext cx="8293300" cy="4575950"/>
          </a:xfrm>
          <a:custGeom>
            <a:avLst/>
            <a:gdLst/>
            <a:ahLst/>
            <a:cxnLst/>
            <a:rect r="r" b="b" t="t" l="l"/>
            <a:pathLst>
              <a:path h="4575950" w="8293300">
                <a:moveTo>
                  <a:pt x="0" y="0"/>
                </a:moveTo>
                <a:lnTo>
                  <a:pt x="8293300" y="0"/>
                </a:lnTo>
                <a:lnTo>
                  <a:pt x="8293300" y="4575950"/>
                </a:lnTo>
                <a:lnTo>
                  <a:pt x="0" y="457595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0" r="657" b="0"/>
          <a:stretch>
            <a:fillRect/>
          </a:stretch>
        </p:blipFill>
        <p:spPr>
          <a:xfrm flipH="false" flipV="false" rot="0">
            <a:off x="1925053" y="1526986"/>
            <a:ext cx="14437895" cy="8229600"/>
          </a:xfrm>
          <a:prstGeom prst="rect">
            <a:avLst/>
          </a:prstGeom>
        </p:spPr>
      </p:pic>
      <p:sp>
        <p:nvSpPr>
          <p:cNvPr name="TextBox 3" id="3"/>
          <p:cNvSpPr txBox="true"/>
          <p:nvPr/>
        </p:nvSpPr>
        <p:spPr>
          <a:xfrm rot="0">
            <a:off x="1028700" y="680402"/>
            <a:ext cx="10257354"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Velocity Contour - Golf Ball (with dimples)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0" r="657" b="0"/>
          <a:stretch>
            <a:fillRect/>
          </a:stretch>
        </p:blipFill>
        <p:spPr>
          <a:xfrm flipH="false" flipV="false" rot="0">
            <a:off x="1925053" y="1526986"/>
            <a:ext cx="14437895" cy="8229600"/>
          </a:xfrm>
          <a:prstGeom prst="rect">
            <a:avLst/>
          </a:prstGeom>
        </p:spPr>
      </p:pic>
      <p:sp>
        <p:nvSpPr>
          <p:cNvPr name="TextBox 3" id="3"/>
          <p:cNvSpPr txBox="true"/>
          <p:nvPr/>
        </p:nvSpPr>
        <p:spPr>
          <a:xfrm rot="0">
            <a:off x="948393" y="680402"/>
            <a:ext cx="10417969"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Pressure Contour - Golf Ball (with dimples)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677636" y="1811777"/>
            <a:ext cx="16932729" cy="7901940"/>
          </a:xfrm>
          <a:custGeom>
            <a:avLst/>
            <a:gdLst/>
            <a:ahLst/>
            <a:cxnLst/>
            <a:rect r="r" b="b" t="t" l="l"/>
            <a:pathLst>
              <a:path h="7901940" w="16932729">
                <a:moveTo>
                  <a:pt x="0" y="0"/>
                </a:moveTo>
                <a:lnTo>
                  <a:pt x="16932728" y="0"/>
                </a:lnTo>
                <a:lnTo>
                  <a:pt x="16932728" y="7901940"/>
                </a:lnTo>
                <a:lnTo>
                  <a:pt x="0" y="7901940"/>
                </a:lnTo>
                <a:lnTo>
                  <a:pt x="0" y="0"/>
                </a:lnTo>
                <a:close/>
              </a:path>
            </a:pathLst>
          </a:custGeom>
          <a:blipFill>
            <a:blip r:embed="rId2"/>
            <a:stretch>
              <a:fillRect l="0" t="0" r="0" b="0"/>
            </a:stretch>
          </a:blipFill>
        </p:spPr>
      </p:sp>
      <p:sp>
        <p:nvSpPr>
          <p:cNvPr name="TextBox 3" id="3"/>
          <p:cNvSpPr txBox="true"/>
          <p:nvPr/>
        </p:nvSpPr>
        <p:spPr>
          <a:xfrm rot="0">
            <a:off x="2198370" y="680402"/>
            <a:ext cx="7918014"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Cd plot - Golf Ball (with dimples)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849692" y="1758613"/>
            <a:ext cx="16588615" cy="7917294"/>
          </a:xfrm>
          <a:custGeom>
            <a:avLst/>
            <a:gdLst/>
            <a:ahLst/>
            <a:cxnLst/>
            <a:rect r="r" b="b" t="t" l="l"/>
            <a:pathLst>
              <a:path h="7917294" w="16588615">
                <a:moveTo>
                  <a:pt x="0" y="0"/>
                </a:moveTo>
                <a:lnTo>
                  <a:pt x="16588616" y="0"/>
                </a:lnTo>
                <a:lnTo>
                  <a:pt x="16588616" y="7917293"/>
                </a:lnTo>
                <a:lnTo>
                  <a:pt x="0" y="7917293"/>
                </a:lnTo>
                <a:lnTo>
                  <a:pt x="0" y="0"/>
                </a:lnTo>
                <a:close/>
              </a:path>
            </a:pathLst>
          </a:custGeom>
          <a:blipFill>
            <a:blip r:embed="rId2"/>
            <a:stretch>
              <a:fillRect l="0" t="0" r="0" b="0"/>
            </a:stretch>
          </a:blipFill>
        </p:spPr>
      </p:sp>
      <p:sp>
        <p:nvSpPr>
          <p:cNvPr name="TextBox 3" id="3"/>
          <p:cNvSpPr txBox="true"/>
          <p:nvPr/>
        </p:nvSpPr>
        <p:spPr>
          <a:xfrm rot="0">
            <a:off x="2289096" y="680402"/>
            <a:ext cx="7736562"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Cl plot - Golf Ball (with dimples)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B8E5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4819" r="0" b="0"/>
          <a:stretch>
            <a:fillRect/>
          </a:stretch>
        </p:blipFill>
        <p:spPr>
          <a:xfrm flipH="false" flipV="false" rot="0">
            <a:off x="1828800" y="2248276"/>
            <a:ext cx="14630400" cy="7010024"/>
          </a:xfrm>
          <a:prstGeom prst="rect">
            <a:avLst/>
          </a:prstGeom>
        </p:spPr>
      </p:pic>
      <p:sp>
        <p:nvSpPr>
          <p:cNvPr name="TextBox 3" id="3"/>
          <p:cNvSpPr txBox="true"/>
          <p:nvPr/>
        </p:nvSpPr>
        <p:spPr>
          <a:xfrm rot="0">
            <a:off x="1302841" y="681732"/>
            <a:ext cx="1510284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Experiment with Golf Balls</a:t>
            </a:r>
          </a:p>
        </p:txBody>
      </p:sp>
      <p:sp>
        <p:nvSpPr>
          <p:cNvPr name="TextBox 4" id="4"/>
          <p:cNvSpPr txBox="true"/>
          <p:nvPr/>
        </p:nvSpPr>
        <p:spPr>
          <a:xfrm rot="0">
            <a:off x="1828800" y="9191625"/>
            <a:ext cx="14630400"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Classic"/>
              </a:rPr>
              <a:t>Hitting a golf ball without dimples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B8E5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028700"/>
            <a:ext cx="14630400" cy="8229600"/>
          </a:xfrm>
          <a:prstGeom prst="rect">
            <a:avLst/>
          </a:prstGeom>
        </p:spPr>
      </p:pic>
      <p:sp>
        <p:nvSpPr>
          <p:cNvPr name="TextBox 3" id="3"/>
          <p:cNvSpPr txBox="true"/>
          <p:nvPr/>
        </p:nvSpPr>
        <p:spPr>
          <a:xfrm rot="0">
            <a:off x="1828800" y="9191625"/>
            <a:ext cx="14630400"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Montserrat Classic"/>
              </a:rPr>
              <a:t>Golf ball with dimples hit in a similar manner</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B8E5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3150.0000" end="0.0010"/>
                </p14:media>
              </p:ext>
            </p:extLst>
          </p:nvPr>
        </p:nvPicPr>
        <p:blipFill>
          <a:blip r:embed="rId2"/>
          <a:srcRect l="0" t="11970" r="0" b="0"/>
          <a:stretch>
            <a:fillRect/>
          </a:stretch>
        </p:blipFill>
        <p:spPr>
          <a:xfrm flipH="false" flipV="false" rot="0">
            <a:off x="2002644" y="2680216"/>
            <a:ext cx="14630400" cy="7244485"/>
          </a:xfrm>
          <a:prstGeom prst="rect">
            <a:avLst/>
          </a:prstGeom>
        </p:spPr>
      </p:pic>
      <p:sp>
        <p:nvSpPr>
          <p:cNvPr name="TextBox 3" id="3"/>
          <p:cNvSpPr txBox="true"/>
          <p:nvPr/>
        </p:nvSpPr>
        <p:spPr>
          <a:xfrm rot="0">
            <a:off x="0" y="-133350"/>
            <a:ext cx="17658625" cy="2507007"/>
          </a:xfrm>
          <a:prstGeom prst="rect">
            <a:avLst/>
          </a:prstGeom>
        </p:spPr>
        <p:txBody>
          <a:bodyPr anchor="t" rtlCol="false" tIns="0" lIns="0" bIns="0" rIns="0">
            <a:spAutoFit/>
          </a:bodyPr>
          <a:lstStyle/>
          <a:p>
            <a:pPr algn="ctr">
              <a:lnSpc>
                <a:spcPts val="10110"/>
              </a:lnSpc>
            </a:pPr>
            <a:r>
              <a:rPr lang="en-US" sz="7221">
                <a:solidFill>
                  <a:srgbClr val="FFFFFF"/>
                </a:solidFill>
                <a:latin typeface="Canva Sans Bold"/>
              </a:rPr>
              <a:t>Dropping a Basketball off a dam with and without spin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B8E5FF"/>
        </a:solidFill>
      </p:bgPr>
    </p:bg>
    <p:spTree>
      <p:nvGrpSpPr>
        <p:cNvPr id="1" name=""/>
        <p:cNvGrpSpPr/>
        <p:nvPr/>
      </p:nvGrpSpPr>
      <p:grpSpPr>
        <a:xfrm>
          <a:off x="0" y="0"/>
          <a:ext cx="0" cy="0"/>
          <a:chOff x="0" y="0"/>
          <a:chExt cx="0" cy="0"/>
        </a:xfrm>
      </p:grpSpPr>
      <p:grpSp>
        <p:nvGrpSpPr>
          <p:cNvPr name="Group 2" id="2"/>
          <p:cNvGrpSpPr/>
          <p:nvPr/>
        </p:nvGrpSpPr>
        <p:grpSpPr>
          <a:xfrm rot="0">
            <a:off x="1197284" y="280900"/>
            <a:ext cx="15362105" cy="9725200"/>
            <a:chOff x="0" y="0"/>
            <a:chExt cx="2266116" cy="1434597"/>
          </a:xfrm>
        </p:grpSpPr>
        <p:sp>
          <p:nvSpPr>
            <p:cNvPr name="Freeform 3" id="3"/>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4" id="4"/>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5E17EB"/>
            </a:solidFill>
          </p:spPr>
        </p:sp>
      </p:grpSp>
      <p:sp>
        <p:nvSpPr>
          <p:cNvPr name="TextBox 5" id="5"/>
          <p:cNvSpPr txBox="true"/>
          <p:nvPr/>
        </p:nvSpPr>
        <p:spPr>
          <a:xfrm rot="0">
            <a:off x="3825793" y="1295400"/>
            <a:ext cx="10105087" cy="793115"/>
          </a:xfrm>
          <a:prstGeom prst="rect">
            <a:avLst/>
          </a:prstGeom>
        </p:spPr>
        <p:txBody>
          <a:bodyPr anchor="t" rtlCol="false" tIns="0" lIns="0" bIns="0" rIns="0">
            <a:spAutoFit/>
          </a:bodyPr>
          <a:lstStyle/>
          <a:p>
            <a:pPr algn="ctr">
              <a:lnSpc>
                <a:spcPts val="5529"/>
              </a:lnSpc>
            </a:pPr>
            <a:r>
              <a:rPr lang="en-US" sz="6999">
                <a:solidFill>
                  <a:srgbClr val="000000"/>
                </a:solidFill>
                <a:latin typeface="League Spartan"/>
              </a:rPr>
              <a:t>References</a:t>
            </a:r>
          </a:p>
        </p:txBody>
      </p:sp>
      <p:sp>
        <p:nvSpPr>
          <p:cNvPr name="TextBox 6" id="6"/>
          <p:cNvSpPr txBox="true"/>
          <p:nvPr/>
        </p:nvSpPr>
        <p:spPr>
          <a:xfrm rot="0">
            <a:off x="2013367" y="2384626"/>
            <a:ext cx="13729939" cy="7584439"/>
          </a:xfrm>
          <a:prstGeom prst="rect">
            <a:avLst/>
          </a:prstGeom>
        </p:spPr>
        <p:txBody>
          <a:bodyPr anchor="t" rtlCol="false" tIns="0" lIns="0" bIns="0" rIns="0">
            <a:spAutoFit/>
          </a:bodyPr>
          <a:lstStyle/>
          <a:p>
            <a:pPr algn="l">
              <a:lnSpc>
                <a:spcPts val="3565"/>
              </a:lnSpc>
            </a:pPr>
            <a:r>
              <a:rPr lang="en-US" sz="2300">
                <a:solidFill>
                  <a:srgbClr val="000000"/>
                </a:solidFill>
                <a:latin typeface="Montserrat Classic"/>
              </a:rPr>
              <a:t>1) CFD simulation of dimpled sphere and its wind tunnel verification - Vojtěch Spálenský1,* and Dalibor Rozehnal1 </a:t>
            </a:r>
          </a:p>
          <a:p>
            <a:pPr algn="l">
              <a:lnSpc>
                <a:spcPts val="3565"/>
              </a:lnSpc>
            </a:pPr>
            <a:r>
              <a:rPr lang="en-US" sz="2300">
                <a:solidFill>
                  <a:srgbClr val="000000"/>
                </a:solidFill>
                <a:latin typeface="Montserrat Classic"/>
              </a:rPr>
              <a:t>2) How Dimples on a Golf Ball Affect Its Flight and Aerodynamics - Sam Prabhu Jesu Rajendran</a:t>
            </a:r>
          </a:p>
          <a:p>
            <a:pPr algn="l">
              <a:lnSpc>
                <a:spcPts val="3565"/>
              </a:lnSpc>
            </a:pPr>
            <a:r>
              <a:rPr lang="en-US" sz="2300">
                <a:solidFill>
                  <a:srgbClr val="000000"/>
                </a:solidFill>
                <a:latin typeface="Montserrat Classic"/>
              </a:rPr>
              <a:t>3) Ting, L. L. "Effects of dimple size and depth on golf ball aerodynamic performance." Fluids Engineering Division Summer Meeting. Vol. 36975. 2003</a:t>
            </a:r>
          </a:p>
          <a:p>
            <a:pPr algn="l">
              <a:lnSpc>
                <a:spcPts val="3565"/>
              </a:lnSpc>
            </a:pPr>
            <a:r>
              <a:rPr lang="en-US" sz="2300">
                <a:solidFill>
                  <a:srgbClr val="000000"/>
                </a:solidFill>
                <a:latin typeface="Montserrat Classic"/>
              </a:rPr>
              <a:t>4) Fontanella, John J. The physics of basketball. JHU Press, 2006</a:t>
            </a:r>
          </a:p>
          <a:p>
            <a:pPr algn="l">
              <a:lnSpc>
                <a:spcPts val="3565"/>
              </a:lnSpc>
            </a:pPr>
            <a:r>
              <a:rPr lang="en-US" sz="2300">
                <a:solidFill>
                  <a:srgbClr val="000000"/>
                </a:solidFill>
                <a:latin typeface="Montserrat Classic"/>
              </a:rPr>
              <a:t>5) Penner, A. Raymond. "The physics of golf." Reports on progress in Physics 66.2 (2002): 131.</a:t>
            </a:r>
          </a:p>
          <a:p>
            <a:pPr algn="l">
              <a:lnSpc>
                <a:spcPts val="3565"/>
              </a:lnSpc>
            </a:pPr>
            <a:r>
              <a:rPr lang="en-US" sz="2300">
                <a:solidFill>
                  <a:srgbClr val="000000"/>
                </a:solidFill>
                <a:latin typeface="Montserrat Classic"/>
              </a:rPr>
              <a:t>6) Bearman, Peter W., and John K. Harvey. "Golf ball aerodynamics." Aeronautical Quarterly 27.2 (1976): 112-122.</a:t>
            </a:r>
          </a:p>
          <a:p>
            <a:pPr algn="l">
              <a:lnSpc>
                <a:spcPts val="3565"/>
              </a:lnSpc>
            </a:pPr>
            <a:r>
              <a:rPr lang="en-US" sz="2300">
                <a:solidFill>
                  <a:srgbClr val="000000"/>
                </a:solidFill>
                <a:latin typeface="Montserrat Classic"/>
              </a:rPr>
              <a:t>7) Ting, L. L. "Application of CFD technology analyzing the three-dimensional aerodynamic behavior of dimpled golf balls." ASME international mechanical engineering congress and exposition. Vol. 36576. 2002.</a:t>
            </a:r>
          </a:p>
          <a:p>
            <a:pPr algn="l">
              <a:lnSpc>
                <a:spcPts val="3565"/>
              </a:lnSpc>
            </a:pPr>
            <a:r>
              <a:rPr lang="en-US" sz="2300">
                <a:solidFill>
                  <a:srgbClr val="000000"/>
                </a:solidFill>
                <a:latin typeface="Montserrat Classic"/>
              </a:rPr>
              <a:t>8) Goff, John Eric. "A review of recent research into aerodynamics of sport projectiles." Sports engineering 16.3 (2013): 137-154.</a:t>
            </a:r>
          </a:p>
          <a:p>
            <a:pPr algn="l">
              <a:lnSpc>
                <a:spcPts val="3565"/>
              </a:lnSpc>
            </a:pPr>
          </a:p>
          <a:p>
            <a:pPr algn="l">
              <a:lnSpc>
                <a:spcPts val="3565"/>
              </a:lnSpc>
            </a:pPr>
          </a:p>
        </p:txBody>
      </p:sp>
      <p:sp>
        <p:nvSpPr>
          <p:cNvPr name="Freeform 7" id="7"/>
          <p:cNvSpPr/>
          <p:nvPr/>
        </p:nvSpPr>
        <p:spPr>
          <a:xfrm flipH="false" flipV="false" rot="0">
            <a:off x="12294814" y="657724"/>
            <a:ext cx="1430791" cy="1430791"/>
          </a:xfrm>
          <a:custGeom>
            <a:avLst/>
            <a:gdLst/>
            <a:ahLst/>
            <a:cxnLst/>
            <a:rect r="r" b="b" t="t" l="l"/>
            <a:pathLst>
              <a:path h="1430791" w="1430791">
                <a:moveTo>
                  <a:pt x="0" y="0"/>
                </a:moveTo>
                <a:lnTo>
                  <a:pt x="1430791" y="0"/>
                </a:lnTo>
                <a:lnTo>
                  <a:pt x="1430791" y="1430791"/>
                </a:lnTo>
                <a:lnTo>
                  <a:pt x="0" y="1430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139341" y="1028700"/>
            <a:ext cx="1172528" cy="1189835"/>
          </a:xfrm>
          <a:custGeom>
            <a:avLst/>
            <a:gdLst/>
            <a:ahLst/>
            <a:cxnLst/>
            <a:rect r="r" b="b" t="t" l="l"/>
            <a:pathLst>
              <a:path h="1189835" w="1172528">
                <a:moveTo>
                  <a:pt x="0" y="0"/>
                </a:moveTo>
                <a:lnTo>
                  <a:pt x="1172528" y="0"/>
                </a:lnTo>
                <a:lnTo>
                  <a:pt x="1172528" y="1189835"/>
                </a:lnTo>
                <a:lnTo>
                  <a:pt x="0" y="1189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B8E5FF"/>
        </a:solidFill>
      </p:bgPr>
    </p:bg>
    <p:spTree>
      <p:nvGrpSpPr>
        <p:cNvPr id="1" name=""/>
        <p:cNvGrpSpPr/>
        <p:nvPr/>
      </p:nvGrpSpPr>
      <p:grpSpPr>
        <a:xfrm>
          <a:off x="0" y="0"/>
          <a:ext cx="0" cy="0"/>
          <a:chOff x="0" y="0"/>
          <a:chExt cx="0" cy="0"/>
        </a:xfrm>
      </p:grpSpPr>
      <p:grpSp>
        <p:nvGrpSpPr>
          <p:cNvPr name="Group 2" id="2"/>
          <p:cNvGrpSpPr/>
          <p:nvPr/>
        </p:nvGrpSpPr>
        <p:grpSpPr>
          <a:xfrm rot="0">
            <a:off x="1197284" y="280900"/>
            <a:ext cx="15362105" cy="9725200"/>
            <a:chOff x="0" y="0"/>
            <a:chExt cx="2266116" cy="1434597"/>
          </a:xfrm>
        </p:grpSpPr>
        <p:sp>
          <p:nvSpPr>
            <p:cNvPr name="Freeform 3" id="3"/>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4" id="4"/>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5E17EB"/>
            </a:solidFill>
          </p:spPr>
        </p:sp>
      </p:grpSp>
      <p:sp>
        <p:nvSpPr>
          <p:cNvPr name="TextBox 5" id="5"/>
          <p:cNvSpPr txBox="true"/>
          <p:nvPr/>
        </p:nvSpPr>
        <p:spPr>
          <a:xfrm rot="0">
            <a:off x="3825793" y="1295400"/>
            <a:ext cx="10105087" cy="793115"/>
          </a:xfrm>
          <a:prstGeom prst="rect">
            <a:avLst/>
          </a:prstGeom>
        </p:spPr>
        <p:txBody>
          <a:bodyPr anchor="t" rtlCol="false" tIns="0" lIns="0" bIns="0" rIns="0">
            <a:spAutoFit/>
          </a:bodyPr>
          <a:lstStyle/>
          <a:p>
            <a:pPr algn="ctr">
              <a:lnSpc>
                <a:spcPts val="5529"/>
              </a:lnSpc>
            </a:pPr>
            <a:r>
              <a:rPr lang="en-US" sz="6999">
                <a:solidFill>
                  <a:srgbClr val="000000"/>
                </a:solidFill>
                <a:latin typeface="League Spartan"/>
              </a:rPr>
              <a:t>Group Members</a:t>
            </a:r>
          </a:p>
        </p:txBody>
      </p:sp>
      <p:sp>
        <p:nvSpPr>
          <p:cNvPr name="TextBox 6" id="6"/>
          <p:cNvSpPr txBox="true"/>
          <p:nvPr/>
        </p:nvSpPr>
        <p:spPr>
          <a:xfrm rot="0">
            <a:off x="2268216" y="2433945"/>
            <a:ext cx="11957989" cy="6817995"/>
          </a:xfrm>
          <a:prstGeom prst="rect">
            <a:avLst/>
          </a:prstGeom>
        </p:spPr>
        <p:txBody>
          <a:bodyPr anchor="t" rtlCol="false" tIns="0" lIns="0" bIns="0" rIns="0">
            <a:spAutoFit/>
          </a:bodyPr>
          <a:lstStyle/>
          <a:p>
            <a:pPr algn="l">
              <a:lnSpc>
                <a:spcPts val="6044"/>
              </a:lnSpc>
            </a:pPr>
            <a:r>
              <a:rPr lang="en-US" sz="3899">
                <a:solidFill>
                  <a:srgbClr val="000000"/>
                </a:solidFill>
                <a:latin typeface="Montserrat Classic"/>
              </a:rPr>
              <a:t>Aswin D Menon - 21AE10044</a:t>
            </a:r>
          </a:p>
          <a:p>
            <a:pPr algn="l">
              <a:lnSpc>
                <a:spcPts val="6044"/>
              </a:lnSpc>
            </a:pPr>
            <a:r>
              <a:rPr lang="en-US" sz="3899">
                <a:solidFill>
                  <a:srgbClr val="000000"/>
                </a:solidFill>
                <a:latin typeface="Montserrat Classic"/>
              </a:rPr>
              <a:t>Rahul Sunil - 21AE10050</a:t>
            </a:r>
          </a:p>
          <a:p>
            <a:pPr algn="l">
              <a:lnSpc>
                <a:spcPts val="6044"/>
              </a:lnSpc>
            </a:pPr>
            <a:r>
              <a:rPr lang="en-US" sz="3899">
                <a:solidFill>
                  <a:srgbClr val="000000"/>
                </a:solidFill>
                <a:latin typeface="Montserrat Classic"/>
              </a:rPr>
              <a:t>Adithyan U S - 21AE10049</a:t>
            </a:r>
          </a:p>
          <a:p>
            <a:pPr algn="l">
              <a:lnSpc>
                <a:spcPts val="6044"/>
              </a:lnSpc>
            </a:pPr>
            <a:r>
              <a:rPr lang="en-US" sz="3899">
                <a:solidFill>
                  <a:srgbClr val="000000"/>
                </a:solidFill>
                <a:latin typeface="Montserrat Classic"/>
              </a:rPr>
              <a:t>Anfal S - 21AE10003</a:t>
            </a:r>
          </a:p>
          <a:p>
            <a:pPr algn="l">
              <a:lnSpc>
                <a:spcPts val="6044"/>
              </a:lnSpc>
            </a:pPr>
            <a:r>
              <a:rPr lang="en-US" sz="3899">
                <a:solidFill>
                  <a:srgbClr val="000000"/>
                </a:solidFill>
                <a:latin typeface="Montserrat Classic"/>
              </a:rPr>
              <a:t>Sagar K P - 21AE30021</a:t>
            </a:r>
          </a:p>
          <a:p>
            <a:pPr algn="l">
              <a:lnSpc>
                <a:spcPts val="6044"/>
              </a:lnSpc>
            </a:pPr>
            <a:r>
              <a:rPr lang="en-US" sz="3899">
                <a:solidFill>
                  <a:srgbClr val="000000"/>
                </a:solidFill>
                <a:latin typeface="Montserrat Classic"/>
              </a:rPr>
              <a:t>Allwin Johnjo Prince - 21AE10002</a:t>
            </a:r>
          </a:p>
          <a:p>
            <a:pPr algn="l">
              <a:lnSpc>
                <a:spcPts val="6044"/>
              </a:lnSpc>
            </a:pPr>
            <a:r>
              <a:rPr lang="en-US" sz="3899">
                <a:solidFill>
                  <a:srgbClr val="000000"/>
                </a:solidFill>
                <a:latin typeface="Montserrat Classic"/>
              </a:rPr>
              <a:t>Arjun Biju - 21AE10007</a:t>
            </a:r>
          </a:p>
          <a:p>
            <a:pPr algn="l">
              <a:lnSpc>
                <a:spcPts val="6044"/>
              </a:lnSpc>
            </a:pPr>
            <a:r>
              <a:rPr lang="en-US" sz="3899">
                <a:solidFill>
                  <a:srgbClr val="000000"/>
                </a:solidFill>
                <a:latin typeface="Montserrat Classic"/>
              </a:rPr>
              <a:t>Nikhith Mathai Manoj - 21AE10027</a:t>
            </a:r>
          </a:p>
          <a:p>
            <a:pPr algn="l">
              <a:lnSpc>
                <a:spcPts val="6044"/>
              </a:lnSpc>
            </a:pPr>
            <a:r>
              <a:rPr lang="en-US" sz="3899">
                <a:solidFill>
                  <a:srgbClr val="000000"/>
                </a:solidFill>
                <a:latin typeface="Montserrat Classic"/>
              </a:rPr>
              <a:t>Jasothan V - 21AE30008</a:t>
            </a:r>
          </a:p>
        </p:txBody>
      </p:sp>
      <p:sp>
        <p:nvSpPr>
          <p:cNvPr name="Freeform 7" id="7"/>
          <p:cNvSpPr/>
          <p:nvPr/>
        </p:nvSpPr>
        <p:spPr>
          <a:xfrm flipH="false" flipV="false" rot="0">
            <a:off x="0" y="0"/>
            <a:ext cx="1430791" cy="1430791"/>
          </a:xfrm>
          <a:custGeom>
            <a:avLst/>
            <a:gdLst/>
            <a:ahLst/>
            <a:cxnLst/>
            <a:rect r="r" b="b" t="t" l="l"/>
            <a:pathLst>
              <a:path h="1430791" w="1430791">
                <a:moveTo>
                  <a:pt x="0" y="0"/>
                </a:moveTo>
                <a:lnTo>
                  <a:pt x="1430791" y="0"/>
                </a:lnTo>
                <a:lnTo>
                  <a:pt x="1430791" y="1430791"/>
                </a:lnTo>
                <a:lnTo>
                  <a:pt x="0" y="1430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086772" y="8324057"/>
            <a:ext cx="1172528" cy="1189835"/>
          </a:xfrm>
          <a:custGeom>
            <a:avLst/>
            <a:gdLst/>
            <a:ahLst/>
            <a:cxnLst/>
            <a:rect r="r" b="b" t="t" l="l"/>
            <a:pathLst>
              <a:path h="1189835" w="1172528">
                <a:moveTo>
                  <a:pt x="0" y="0"/>
                </a:moveTo>
                <a:lnTo>
                  <a:pt x="1172528" y="0"/>
                </a:lnTo>
                <a:lnTo>
                  <a:pt x="1172528" y="1189835"/>
                </a:lnTo>
                <a:lnTo>
                  <a:pt x="0" y="1189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8E5FF"/>
        </a:solidFill>
      </p:bgPr>
    </p:bg>
    <p:spTree>
      <p:nvGrpSpPr>
        <p:cNvPr id="1" name=""/>
        <p:cNvGrpSpPr/>
        <p:nvPr/>
      </p:nvGrpSpPr>
      <p:grpSpPr>
        <a:xfrm>
          <a:off x="0" y="0"/>
          <a:ext cx="0" cy="0"/>
          <a:chOff x="0" y="0"/>
          <a:chExt cx="0" cy="0"/>
        </a:xfrm>
      </p:grpSpPr>
      <p:grpSp>
        <p:nvGrpSpPr>
          <p:cNvPr name="Group 2" id="2"/>
          <p:cNvGrpSpPr/>
          <p:nvPr/>
        </p:nvGrpSpPr>
        <p:grpSpPr>
          <a:xfrm rot="0">
            <a:off x="1197284" y="280900"/>
            <a:ext cx="15362105" cy="9725200"/>
            <a:chOff x="0" y="0"/>
            <a:chExt cx="2266116" cy="1434597"/>
          </a:xfrm>
        </p:grpSpPr>
        <p:sp>
          <p:nvSpPr>
            <p:cNvPr name="Freeform 3" id="3"/>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4" id="4"/>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5E17EB"/>
            </a:solidFill>
          </p:spPr>
        </p:sp>
      </p:grpSp>
      <p:sp>
        <p:nvSpPr>
          <p:cNvPr name="TextBox 5" id="5"/>
          <p:cNvSpPr txBox="true"/>
          <p:nvPr/>
        </p:nvSpPr>
        <p:spPr>
          <a:xfrm rot="0">
            <a:off x="3825793" y="1295400"/>
            <a:ext cx="10105087" cy="793115"/>
          </a:xfrm>
          <a:prstGeom prst="rect">
            <a:avLst/>
          </a:prstGeom>
        </p:spPr>
        <p:txBody>
          <a:bodyPr anchor="t" rtlCol="false" tIns="0" lIns="0" bIns="0" rIns="0">
            <a:spAutoFit/>
          </a:bodyPr>
          <a:lstStyle/>
          <a:p>
            <a:pPr algn="ctr">
              <a:lnSpc>
                <a:spcPts val="5529"/>
              </a:lnSpc>
            </a:pPr>
            <a:r>
              <a:rPr lang="en-US" sz="6999">
                <a:solidFill>
                  <a:srgbClr val="000000"/>
                </a:solidFill>
                <a:latin typeface="League Spartan"/>
              </a:rPr>
              <a:t>Literature Review</a:t>
            </a:r>
          </a:p>
        </p:txBody>
      </p:sp>
      <p:sp>
        <p:nvSpPr>
          <p:cNvPr name="TextBox 6" id="6"/>
          <p:cNvSpPr txBox="true"/>
          <p:nvPr/>
        </p:nvSpPr>
        <p:spPr>
          <a:xfrm rot="0">
            <a:off x="2317436" y="3191827"/>
            <a:ext cx="11957989" cy="3007995"/>
          </a:xfrm>
          <a:prstGeom prst="rect">
            <a:avLst/>
          </a:prstGeom>
        </p:spPr>
        <p:txBody>
          <a:bodyPr anchor="t" rtlCol="false" tIns="0" lIns="0" bIns="0" rIns="0">
            <a:spAutoFit/>
          </a:bodyPr>
          <a:lstStyle/>
          <a:p>
            <a:pPr algn="l">
              <a:lnSpc>
                <a:spcPts val="6044"/>
              </a:lnSpc>
            </a:pPr>
            <a:r>
              <a:rPr lang="en-US" sz="3899">
                <a:solidFill>
                  <a:srgbClr val="000000"/>
                </a:solidFill>
                <a:latin typeface="Montserrat Classic"/>
              </a:rPr>
              <a:t>After the reviewing of some previous works on the same, we got familiar with the aerodynamics and what to expect from the simulations.</a:t>
            </a:r>
          </a:p>
        </p:txBody>
      </p:sp>
      <p:sp>
        <p:nvSpPr>
          <p:cNvPr name="Freeform 7" id="7"/>
          <p:cNvSpPr/>
          <p:nvPr/>
        </p:nvSpPr>
        <p:spPr>
          <a:xfrm flipH="false" flipV="false" rot="0">
            <a:off x="0" y="0"/>
            <a:ext cx="1430791" cy="1430791"/>
          </a:xfrm>
          <a:custGeom>
            <a:avLst/>
            <a:gdLst/>
            <a:ahLst/>
            <a:cxnLst/>
            <a:rect r="r" b="b" t="t" l="l"/>
            <a:pathLst>
              <a:path h="1430791" w="1430791">
                <a:moveTo>
                  <a:pt x="0" y="0"/>
                </a:moveTo>
                <a:lnTo>
                  <a:pt x="1430791" y="0"/>
                </a:lnTo>
                <a:lnTo>
                  <a:pt x="1430791" y="1430791"/>
                </a:lnTo>
                <a:lnTo>
                  <a:pt x="0" y="1430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086772" y="8068465"/>
            <a:ext cx="1172528" cy="1189835"/>
          </a:xfrm>
          <a:custGeom>
            <a:avLst/>
            <a:gdLst/>
            <a:ahLst/>
            <a:cxnLst/>
            <a:rect r="r" b="b" t="t" l="l"/>
            <a:pathLst>
              <a:path h="1189835" w="1172528">
                <a:moveTo>
                  <a:pt x="0" y="0"/>
                </a:moveTo>
                <a:lnTo>
                  <a:pt x="1172528" y="0"/>
                </a:lnTo>
                <a:lnTo>
                  <a:pt x="1172528" y="1189835"/>
                </a:lnTo>
                <a:lnTo>
                  <a:pt x="0" y="11898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E8D7"/>
        </a:solidFill>
      </p:bgPr>
    </p:bg>
    <p:spTree>
      <p:nvGrpSpPr>
        <p:cNvPr id="1" name=""/>
        <p:cNvGrpSpPr/>
        <p:nvPr/>
      </p:nvGrpSpPr>
      <p:grpSpPr>
        <a:xfrm>
          <a:off x="0" y="0"/>
          <a:ext cx="0" cy="0"/>
          <a:chOff x="0" y="0"/>
          <a:chExt cx="0" cy="0"/>
        </a:xfrm>
      </p:grpSpPr>
      <p:sp>
        <p:nvSpPr>
          <p:cNvPr name="Freeform 2" id="2"/>
          <p:cNvSpPr/>
          <p:nvPr/>
        </p:nvSpPr>
        <p:spPr>
          <a:xfrm flipH="false" flipV="false" rot="0">
            <a:off x="0" y="4889807"/>
            <a:ext cx="18288000" cy="5460616"/>
          </a:xfrm>
          <a:custGeom>
            <a:avLst/>
            <a:gdLst/>
            <a:ahLst/>
            <a:cxnLst/>
            <a:rect r="r" b="b" t="t" l="l"/>
            <a:pathLst>
              <a:path h="5460616" w="18288000">
                <a:moveTo>
                  <a:pt x="0" y="0"/>
                </a:moveTo>
                <a:lnTo>
                  <a:pt x="18288000" y="0"/>
                </a:lnTo>
                <a:lnTo>
                  <a:pt x="18288000" y="5460616"/>
                </a:lnTo>
                <a:lnTo>
                  <a:pt x="0" y="546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66405" y="409702"/>
            <a:ext cx="14955190" cy="9467596"/>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EF6705"/>
            </a:solidFill>
          </p:spPr>
        </p:sp>
      </p:grpSp>
      <p:sp>
        <p:nvSpPr>
          <p:cNvPr name="TextBox 6" id="6"/>
          <p:cNvSpPr txBox="true"/>
          <p:nvPr/>
        </p:nvSpPr>
        <p:spPr>
          <a:xfrm rot="0">
            <a:off x="4091457" y="942975"/>
            <a:ext cx="10105087" cy="844550"/>
          </a:xfrm>
          <a:prstGeom prst="rect">
            <a:avLst/>
          </a:prstGeom>
        </p:spPr>
        <p:txBody>
          <a:bodyPr anchor="t" rtlCol="false" tIns="0" lIns="0" bIns="0" rIns="0">
            <a:spAutoFit/>
          </a:bodyPr>
          <a:lstStyle/>
          <a:p>
            <a:pPr algn="ctr">
              <a:lnSpc>
                <a:spcPts val="6850"/>
              </a:lnSpc>
            </a:pPr>
            <a:r>
              <a:rPr lang="en-US" sz="5000">
                <a:solidFill>
                  <a:srgbClr val="000000"/>
                </a:solidFill>
                <a:latin typeface="League Spartan"/>
              </a:rPr>
              <a:t>Magnus Effect on Basketball</a:t>
            </a:r>
          </a:p>
        </p:txBody>
      </p:sp>
      <p:sp>
        <p:nvSpPr>
          <p:cNvPr name="TextBox 7" id="7"/>
          <p:cNvSpPr txBox="true"/>
          <p:nvPr/>
        </p:nvSpPr>
        <p:spPr>
          <a:xfrm rot="0">
            <a:off x="2008239" y="1663700"/>
            <a:ext cx="13979003" cy="4682326"/>
          </a:xfrm>
          <a:prstGeom prst="rect">
            <a:avLst/>
          </a:prstGeom>
        </p:spPr>
        <p:txBody>
          <a:bodyPr anchor="t" rtlCol="false" tIns="0" lIns="0" bIns="0" rIns="0">
            <a:spAutoFit/>
          </a:bodyPr>
          <a:lstStyle/>
          <a:p>
            <a:pPr algn="just">
              <a:lnSpc>
                <a:spcPts val="5111"/>
              </a:lnSpc>
            </a:pPr>
            <a:r>
              <a:rPr lang="en-US" sz="3234" spc="51">
                <a:solidFill>
                  <a:srgbClr val="000000"/>
                </a:solidFill>
                <a:latin typeface="Montserrat Classic"/>
              </a:rPr>
              <a:t>There are four forces acting on a basketball in flight: gravity, buoyancy, magnus force and drag.</a:t>
            </a:r>
          </a:p>
          <a:p>
            <a:pPr algn="just">
              <a:lnSpc>
                <a:spcPts val="5111"/>
              </a:lnSpc>
            </a:pPr>
            <a:r>
              <a:rPr lang="en-US" sz="3234" spc="51">
                <a:solidFill>
                  <a:srgbClr val="000000"/>
                </a:solidFill>
                <a:latin typeface="Montserrat Classic"/>
              </a:rPr>
              <a:t>Backspin on a basketball is a technique used by players when shooting the ball, particularly for jump shots and free throws.</a:t>
            </a:r>
          </a:p>
          <a:p>
            <a:pPr algn="just">
              <a:lnSpc>
                <a:spcPts val="5111"/>
              </a:lnSpc>
            </a:pPr>
          </a:p>
          <a:p>
            <a:pPr algn="just">
              <a:lnSpc>
                <a:spcPts val="5427"/>
              </a:lnSpc>
            </a:pPr>
          </a:p>
          <a:p>
            <a:pPr algn="just">
              <a:lnSpc>
                <a:spcPts val="6375"/>
              </a:lnSpc>
            </a:pPr>
          </a:p>
        </p:txBody>
      </p:sp>
      <p:sp>
        <p:nvSpPr>
          <p:cNvPr name="Freeform 8" id="8"/>
          <p:cNvSpPr/>
          <p:nvPr/>
        </p:nvSpPr>
        <p:spPr>
          <a:xfrm flipH="false" flipV="false" rot="0">
            <a:off x="577448" y="692717"/>
            <a:ext cx="1430791" cy="1430791"/>
          </a:xfrm>
          <a:custGeom>
            <a:avLst/>
            <a:gdLst/>
            <a:ahLst/>
            <a:cxnLst/>
            <a:rect r="r" b="b" t="t" l="l"/>
            <a:pathLst>
              <a:path h="1430791" w="1430791">
                <a:moveTo>
                  <a:pt x="0" y="0"/>
                </a:moveTo>
                <a:lnTo>
                  <a:pt x="1430791" y="0"/>
                </a:lnTo>
                <a:lnTo>
                  <a:pt x="1430791" y="1430791"/>
                </a:lnTo>
                <a:lnTo>
                  <a:pt x="0" y="14307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5199136" y="4406968"/>
            <a:ext cx="7061217" cy="4956740"/>
          </a:xfrm>
          <a:custGeom>
            <a:avLst/>
            <a:gdLst/>
            <a:ahLst/>
            <a:cxnLst/>
            <a:rect r="r" b="b" t="t" l="l"/>
            <a:pathLst>
              <a:path h="4956740" w="7061217">
                <a:moveTo>
                  <a:pt x="0" y="0"/>
                </a:moveTo>
                <a:lnTo>
                  <a:pt x="7061217" y="0"/>
                </a:lnTo>
                <a:lnTo>
                  <a:pt x="7061217" y="4956740"/>
                </a:lnTo>
                <a:lnTo>
                  <a:pt x="0" y="4956740"/>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E8D7"/>
        </a:solidFill>
      </p:bgPr>
    </p:bg>
    <p:spTree>
      <p:nvGrpSpPr>
        <p:cNvPr id="1" name=""/>
        <p:cNvGrpSpPr/>
        <p:nvPr/>
      </p:nvGrpSpPr>
      <p:grpSpPr>
        <a:xfrm>
          <a:off x="0" y="0"/>
          <a:ext cx="0" cy="0"/>
          <a:chOff x="0" y="0"/>
          <a:chExt cx="0" cy="0"/>
        </a:xfrm>
      </p:grpSpPr>
      <p:sp>
        <p:nvSpPr>
          <p:cNvPr name="Freeform 2" id="2"/>
          <p:cNvSpPr/>
          <p:nvPr/>
        </p:nvSpPr>
        <p:spPr>
          <a:xfrm flipH="false" flipV="false" rot="0">
            <a:off x="-3103417" y="4771609"/>
            <a:ext cx="18288000" cy="5460616"/>
          </a:xfrm>
          <a:custGeom>
            <a:avLst/>
            <a:gdLst/>
            <a:ahLst/>
            <a:cxnLst/>
            <a:rect r="r" b="b" t="t" l="l"/>
            <a:pathLst>
              <a:path h="5460616" w="18288000">
                <a:moveTo>
                  <a:pt x="0" y="0"/>
                </a:moveTo>
                <a:lnTo>
                  <a:pt x="18288000" y="0"/>
                </a:lnTo>
                <a:lnTo>
                  <a:pt x="18288000" y="5460617"/>
                </a:lnTo>
                <a:lnTo>
                  <a:pt x="0" y="5460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66405" y="409702"/>
            <a:ext cx="14955190" cy="9467596"/>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EF6705"/>
            </a:solidFill>
          </p:spPr>
        </p:sp>
      </p:grpSp>
      <p:sp>
        <p:nvSpPr>
          <p:cNvPr name="TextBox 6" id="6"/>
          <p:cNvSpPr txBox="true"/>
          <p:nvPr/>
        </p:nvSpPr>
        <p:spPr>
          <a:xfrm rot="0">
            <a:off x="2008239" y="1682750"/>
            <a:ext cx="10343760" cy="7271478"/>
          </a:xfrm>
          <a:prstGeom prst="rect">
            <a:avLst/>
          </a:prstGeom>
        </p:spPr>
        <p:txBody>
          <a:bodyPr anchor="t" rtlCol="false" tIns="0" lIns="0" bIns="0" rIns="0">
            <a:spAutoFit/>
          </a:bodyPr>
          <a:lstStyle/>
          <a:p>
            <a:pPr algn="just">
              <a:lnSpc>
                <a:spcPts val="4337"/>
              </a:lnSpc>
            </a:pPr>
            <a:r>
              <a:rPr lang="en-US" sz="2745" spc="43">
                <a:solidFill>
                  <a:srgbClr val="000000"/>
                </a:solidFill>
                <a:latin typeface="Montserrat Classic"/>
              </a:rPr>
              <a:t>Backspin affects the flight of the ball in the vertical direction by reducing the flow of air beneath the ball and increasing the flow of air above it. This difference in air speed creates a pressure differential (referred to as the Magnus Effect) that pushes the ball upward.</a:t>
            </a:r>
          </a:p>
          <a:p>
            <a:pPr algn="just">
              <a:lnSpc>
                <a:spcPts val="4337"/>
              </a:lnSpc>
            </a:pPr>
            <a:r>
              <a:rPr lang="en-US" sz="2745" spc="43">
                <a:solidFill>
                  <a:srgbClr val="000000"/>
                </a:solidFill>
                <a:latin typeface="Montserrat Classic"/>
              </a:rPr>
              <a:t>The Magnus effect allows the shooter to get the ball to the hoop with less translational speed, because the ball will “float” better than a ball without backspin.</a:t>
            </a:r>
          </a:p>
          <a:p>
            <a:pPr algn="just">
              <a:lnSpc>
                <a:spcPts val="4337"/>
              </a:lnSpc>
            </a:pPr>
            <a:r>
              <a:rPr lang="en-US" sz="2745" spc="43">
                <a:solidFill>
                  <a:srgbClr val="000000"/>
                </a:solidFill>
                <a:latin typeface="Montserrat Classic"/>
              </a:rPr>
              <a:t>This Magnus force increases as rotational speed increases and as translational speed increases.</a:t>
            </a:r>
          </a:p>
          <a:p>
            <a:pPr algn="just">
              <a:lnSpc>
                <a:spcPts val="4337"/>
              </a:lnSpc>
            </a:pPr>
          </a:p>
          <a:p>
            <a:pPr algn="just">
              <a:lnSpc>
                <a:spcPts val="4605"/>
              </a:lnSpc>
            </a:pPr>
          </a:p>
          <a:p>
            <a:pPr algn="just">
              <a:lnSpc>
                <a:spcPts val="5410"/>
              </a:lnSpc>
            </a:pPr>
          </a:p>
        </p:txBody>
      </p:sp>
      <p:sp>
        <p:nvSpPr>
          <p:cNvPr name="Freeform 7" id="7"/>
          <p:cNvSpPr/>
          <p:nvPr/>
        </p:nvSpPr>
        <p:spPr>
          <a:xfrm flipH="false" flipV="false" rot="0">
            <a:off x="577448" y="692717"/>
            <a:ext cx="1430791" cy="1430791"/>
          </a:xfrm>
          <a:custGeom>
            <a:avLst/>
            <a:gdLst/>
            <a:ahLst/>
            <a:cxnLst/>
            <a:rect r="r" b="b" t="t" l="l"/>
            <a:pathLst>
              <a:path h="1430791" w="1430791">
                <a:moveTo>
                  <a:pt x="0" y="0"/>
                </a:moveTo>
                <a:lnTo>
                  <a:pt x="1430791" y="0"/>
                </a:lnTo>
                <a:lnTo>
                  <a:pt x="1430791" y="1430791"/>
                </a:lnTo>
                <a:lnTo>
                  <a:pt x="0" y="14307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480926" y="5699716"/>
            <a:ext cx="3947230" cy="3887424"/>
          </a:xfrm>
          <a:custGeom>
            <a:avLst/>
            <a:gdLst/>
            <a:ahLst/>
            <a:cxnLst/>
            <a:rect r="r" b="b" t="t" l="l"/>
            <a:pathLst>
              <a:path h="3887424" w="3947230">
                <a:moveTo>
                  <a:pt x="0" y="0"/>
                </a:moveTo>
                <a:lnTo>
                  <a:pt x="3947230" y="0"/>
                </a:lnTo>
                <a:lnTo>
                  <a:pt x="3947230" y="3887423"/>
                </a:lnTo>
                <a:lnTo>
                  <a:pt x="0" y="3887423"/>
                </a:lnTo>
                <a:lnTo>
                  <a:pt x="0" y="0"/>
                </a:lnTo>
                <a:close/>
              </a:path>
            </a:pathLst>
          </a:custGeom>
          <a:blipFill>
            <a:blip r:embed="rId6"/>
            <a:stretch>
              <a:fillRect l="0" t="0" r="0" b="0"/>
            </a:stretch>
          </a:blipFill>
        </p:spPr>
      </p:sp>
      <p:sp>
        <p:nvSpPr>
          <p:cNvPr name="TextBox 9" id="9"/>
          <p:cNvSpPr txBox="true"/>
          <p:nvPr/>
        </p:nvSpPr>
        <p:spPr>
          <a:xfrm rot="0">
            <a:off x="4091457" y="942975"/>
            <a:ext cx="10105087" cy="844550"/>
          </a:xfrm>
          <a:prstGeom prst="rect">
            <a:avLst/>
          </a:prstGeom>
        </p:spPr>
        <p:txBody>
          <a:bodyPr anchor="t" rtlCol="false" tIns="0" lIns="0" bIns="0" rIns="0">
            <a:spAutoFit/>
          </a:bodyPr>
          <a:lstStyle/>
          <a:p>
            <a:pPr algn="ctr">
              <a:lnSpc>
                <a:spcPts val="6850"/>
              </a:lnSpc>
            </a:pPr>
            <a:r>
              <a:rPr lang="en-US" sz="5000">
                <a:solidFill>
                  <a:srgbClr val="000000"/>
                </a:solidFill>
                <a:latin typeface="League Spartan"/>
              </a:rPr>
              <a:t>Magnus Effect on Basketball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E8D7"/>
        </a:solidFill>
      </p:bgPr>
    </p:bg>
    <p:spTree>
      <p:nvGrpSpPr>
        <p:cNvPr id="1" name=""/>
        <p:cNvGrpSpPr/>
        <p:nvPr/>
      </p:nvGrpSpPr>
      <p:grpSpPr>
        <a:xfrm>
          <a:off x="0" y="0"/>
          <a:ext cx="0" cy="0"/>
          <a:chOff x="0" y="0"/>
          <a:chExt cx="0" cy="0"/>
        </a:xfrm>
      </p:grpSpPr>
      <p:sp>
        <p:nvSpPr>
          <p:cNvPr name="Freeform 2" id="2"/>
          <p:cNvSpPr/>
          <p:nvPr/>
        </p:nvSpPr>
        <p:spPr>
          <a:xfrm flipH="false" flipV="false" rot="0">
            <a:off x="0" y="4889807"/>
            <a:ext cx="18288000" cy="5460616"/>
          </a:xfrm>
          <a:custGeom>
            <a:avLst/>
            <a:gdLst/>
            <a:ahLst/>
            <a:cxnLst/>
            <a:rect r="r" b="b" t="t" l="l"/>
            <a:pathLst>
              <a:path h="5460616" w="18288000">
                <a:moveTo>
                  <a:pt x="0" y="0"/>
                </a:moveTo>
                <a:lnTo>
                  <a:pt x="18288000" y="0"/>
                </a:lnTo>
                <a:lnTo>
                  <a:pt x="18288000" y="5460616"/>
                </a:lnTo>
                <a:lnTo>
                  <a:pt x="0" y="546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66405" y="409702"/>
            <a:ext cx="14955190" cy="9467596"/>
            <a:chOff x="0" y="0"/>
            <a:chExt cx="2266116" cy="1434597"/>
          </a:xfrm>
        </p:grpSpPr>
        <p:sp>
          <p:nvSpPr>
            <p:cNvPr name="Freeform 4" id="4"/>
            <p:cNvSpPr/>
            <p:nvPr/>
          </p:nvSpPr>
          <p:spPr>
            <a:xfrm flipH="false" flipV="false" rot="0">
              <a:off x="10160" y="16510"/>
              <a:ext cx="2243256" cy="1406657"/>
            </a:xfrm>
            <a:custGeom>
              <a:avLst/>
              <a:gdLst/>
              <a:ahLst/>
              <a:cxnLst/>
              <a:rect r="r" b="b" t="t" l="l"/>
              <a:pathLst>
                <a:path h="1406657" w="2243256">
                  <a:moveTo>
                    <a:pt x="2243256" y="1406657"/>
                  </a:moveTo>
                  <a:lnTo>
                    <a:pt x="0" y="1399037"/>
                  </a:lnTo>
                  <a:lnTo>
                    <a:pt x="0" y="501092"/>
                  </a:lnTo>
                  <a:lnTo>
                    <a:pt x="17780" y="19050"/>
                  </a:lnTo>
                  <a:lnTo>
                    <a:pt x="1116466" y="0"/>
                  </a:lnTo>
                  <a:lnTo>
                    <a:pt x="2224206" y="5080"/>
                  </a:lnTo>
                  <a:close/>
                </a:path>
              </a:pathLst>
            </a:custGeom>
            <a:solidFill>
              <a:srgbClr val="FFFFFF"/>
            </a:solidFill>
          </p:spPr>
        </p:sp>
        <p:sp>
          <p:nvSpPr>
            <p:cNvPr name="Freeform 5" id="5"/>
            <p:cNvSpPr/>
            <p:nvPr/>
          </p:nvSpPr>
          <p:spPr>
            <a:xfrm flipH="false" flipV="false" rot="0">
              <a:off x="-3810" y="0"/>
              <a:ext cx="2272466" cy="1433327"/>
            </a:xfrm>
            <a:custGeom>
              <a:avLst/>
              <a:gdLst/>
              <a:ahLst/>
              <a:cxnLst/>
              <a:rect r="r" b="b" t="t" l="l"/>
              <a:pathLst>
                <a:path h="1433327" w="2272466">
                  <a:moveTo>
                    <a:pt x="2238176" y="21590"/>
                  </a:moveTo>
                  <a:cubicBezTo>
                    <a:pt x="2239446" y="34290"/>
                    <a:pt x="2239446" y="44450"/>
                    <a:pt x="2240716" y="54610"/>
                  </a:cubicBezTo>
                  <a:cubicBezTo>
                    <a:pt x="2243256" y="84569"/>
                    <a:pt x="2244526" y="113856"/>
                    <a:pt x="2247066" y="142098"/>
                  </a:cubicBezTo>
                  <a:cubicBezTo>
                    <a:pt x="2247066" y="182891"/>
                    <a:pt x="2259766" y="987245"/>
                    <a:pt x="2266116" y="1028038"/>
                  </a:cubicBezTo>
                  <a:cubicBezTo>
                    <a:pt x="2272466" y="1089750"/>
                    <a:pt x="2268656" y="1152508"/>
                    <a:pt x="2268656" y="1214221"/>
                  </a:cubicBezTo>
                  <a:cubicBezTo>
                    <a:pt x="2268656" y="1268612"/>
                    <a:pt x="2269926" y="1318818"/>
                    <a:pt x="2271196" y="1372367"/>
                  </a:cubicBezTo>
                  <a:cubicBezTo>
                    <a:pt x="2271196" y="1393957"/>
                    <a:pt x="2271196" y="1407927"/>
                    <a:pt x="2271196" y="1432057"/>
                  </a:cubicBezTo>
                  <a:cubicBezTo>
                    <a:pt x="2248336" y="1432057"/>
                    <a:pt x="2228016" y="1433327"/>
                    <a:pt x="2205886" y="1432057"/>
                  </a:cubicBezTo>
                  <a:cubicBezTo>
                    <a:pt x="2094573" y="1426977"/>
                    <a:pt x="1981548" y="1433327"/>
                    <a:pt x="1870236" y="1428247"/>
                  </a:cubicBezTo>
                  <a:cubicBezTo>
                    <a:pt x="1803448" y="1424437"/>
                    <a:pt x="1738373" y="1426977"/>
                    <a:pt x="1671586" y="1424437"/>
                  </a:cubicBezTo>
                  <a:cubicBezTo>
                    <a:pt x="1640761" y="1423167"/>
                    <a:pt x="1609936" y="1421897"/>
                    <a:pt x="1579111" y="1420627"/>
                  </a:cubicBezTo>
                  <a:cubicBezTo>
                    <a:pt x="1560273" y="1420627"/>
                    <a:pt x="1543148" y="1421897"/>
                    <a:pt x="1524311" y="1421897"/>
                  </a:cubicBezTo>
                  <a:cubicBezTo>
                    <a:pt x="1476361" y="1420627"/>
                    <a:pt x="1344498" y="1421897"/>
                    <a:pt x="1296548" y="1420627"/>
                  </a:cubicBezTo>
                  <a:cubicBezTo>
                    <a:pt x="1262298" y="1419357"/>
                    <a:pt x="577298" y="1428247"/>
                    <a:pt x="543048" y="1426977"/>
                  </a:cubicBezTo>
                  <a:cubicBezTo>
                    <a:pt x="534485" y="1426977"/>
                    <a:pt x="524210" y="1428247"/>
                    <a:pt x="515648" y="1428247"/>
                  </a:cubicBezTo>
                  <a:cubicBezTo>
                    <a:pt x="495098" y="1428247"/>
                    <a:pt x="476260" y="1429517"/>
                    <a:pt x="455710" y="1429517"/>
                  </a:cubicBezTo>
                  <a:cubicBezTo>
                    <a:pt x="404335" y="1429517"/>
                    <a:pt x="354673" y="1428247"/>
                    <a:pt x="303298" y="1426977"/>
                  </a:cubicBezTo>
                  <a:cubicBezTo>
                    <a:pt x="272473" y="1425707"/>
                    <a:pt x="241648" y="1424437"/>
                    <a:pt x="212535" y="1423167"/>
                  </a:cubicBezTo>
                  <a:cubicBezTo>
                    <a:pt x="157735" y="1421897"/>
                    <a:pt x="102935" y="1420627"/>
                    <a:pt x="48260" y="1420627"/>
                  </a:cubicBezTo>
                  <a:cubicBezTo>
                    <a:pt x="38100" y="1420627"/>
                    <a:pt x="29210" y="1420627"/>
                    <a:pt x="19050" y="1419357"/>
                  </a:cubicBezTo>
                  <a:cubicBezTo>
                    <a:pt x="10160" y="1418087"/>
                    <a:pt x="5080" y="1411737"/>
                    <a:pt x="7620" y="1402847"/>
                  </a:cubicBezTo>
                  <a:cubicBezTo>
                    <a:pt x="16510" y="1371117"/>
                    <a:pt x="12700" y="1344968"/>
                    <a:pt x="11430" y="1317772"/>
                  </a:cubicBezTo>
                  <a:cubicBezTo>
                    <a:pt x="10160" y="1262336"/>
                    <a:pt x="6350" y="1207945"/>
                    <a:pt x="7620" y="1152508"/>
                  </a:cubicBezTo>
                  <a:cubicBezTo>
                    <a:pt x="5080" y="1083474"/>
                    <a:pt x="0" y="228913"/>
                    <a:pt x="7620" y="158833"/>
                  </a:cubicBezTo>
                  <a:cubicBezTo>
                    <a:pt x="8890" y="145236"/>
                    <a:pt x="7620" y="130592"/>
                    <a:pt x="8890" y="116994"/>
                  </a:cubicBezTo>
                  <a:cubicBezTo>
                    <a:pt x="10160" y="95029"/>
                    <a:pt x="12700" y="70971"/>
                    <a:pt x="13970" y="44450"/>
                  </a:cubicBezTo>
                  <a:cubicBezTo>
                    <a:pt x="13970" y="41910"/>
                    <a:pt x="15240" y="39370"/>
                    <a:pt x="16510" y="38100"/>
                  </a:cubicBezTo>
                  <a:cubicBezTo>
                    <a:pt x="38100" y="35560"/>
                    <a:pt x="60123" y="30480"/>
                    <a:pt x="87523" y="29210"/>
                  </a:cubicBezTo>
                  <a:cubicBezTo>
                    <a:pt x="133760" y="25400"/>
                    <a:pt x="179998" y="22860"/>
                    <a:pt x="227948" y="20320"/>
                  </a:cubicBezTo>
                  <a:cubicBezTo>
                    <a:pt x="260485" y="17780"/>
                    <a:pt x="293023" y="16510"/>
                    <a:pt x="323848" y="13970"/>
                  </a:cubicBezTo>
                  <a:cubicBezTo>
                    <a:pt x="354673" y="11430"/>
                    <a:pt x="387210" y="8890"/>
                    <a:pt x="418035" y="8890"/>
                  </a:cubicBezTo>
                  <a:cubicBezTo>
                    <a:pt x="452285" y="7620"/>
                    <a:pt x="486535" y="10160"/>
                    <a:pt x="520785" y="8890"/>
                  </a:cubicBezTo>
                  <a:cubicBezTo>
                    <a:pt x="563598" y="8890"/>
                    <a:pt x="1339361" y="6350"/>
                    <a:pt x="1382173" y="5080"/>
                  </a:cubicBezTo>
                  <a:cubicBezTo>
                    <a:pt x="1423273" y="3810"/>
                    <a:pt x="1464373" y="2540"/>
                    <a:pt x="1507186" y="2540"/>
                  </a:cubicBezTo>
                  <a:cubicBezTo>
                    <a:pt x="1577398" y="1270"/>
                    <a:pt x="1645898" y="0"/>
                    <a:pt x="1716111" y="0"/>
                  </a:cubicBezTo>
                  <a:cubicBezTo>
                    <a:pt x="1745223" y="0"/>
                    <a:pt x="1776048" y="2540"/>
                    <a:pt x="1805161" y="2540"/>
                  </a:cubicBezTo>
                  <a:cubicBezTo>
                    <a:pt x="1885648" y="3810"/>
                    <a:pt x="1967848" y="5080"/>
                    <a:pt x="2048336" y="7620"/>
                  </a:cubicBezTo>
                  <a:cubicBezTo>
                    <a:pt x="2091148" y="8890"/>
                    <a:pt x="2133961" y="12700"/>
                    <a:pt x="2176773" y="16510"/>
                  </a:cubicBezTo>
                  <a:cubicBezTo>
                    <a:pt x="2187048" y="16510"/>
                    <a:pt x="2197324" y="16510"/>
                    <a:pt x="2205886" y="16510"/>
                  </a:cubicBezTo>
                  <a:cubicBezTo>
                    <a:pt x="2219126" y="17780"/>
                    <a:pt x="2228016" y="20320"/>
                    <a:pt x="2238176" y="21590"/>
                  </a:cubicBezTo>
                  <a:close/>
                  <a:moveTo>
                    <a:pt x="2248336" y="1415547"/>
                  </a:moveTo>
                  <a:cubicBezTo>
                    <a:pt x="2249606" y="1399037"/>
                    <a:pt x="2250876" y="1386337"/>
                    <a:pt x="2250876" y="1373637"/>
                  </a:cubicBezTo>
                  <a:cubicBezTo>
                    <a:pt x="2249606" y="1313588"/>
                    <a:pt x="2248336" y="1258152"/>
                    <a:pt x="2248336" y="1198531"/>
                  </a:cubicBezTo>
                  <a:cubicBezTo>
                    <a:pt x="2248336" y="1171336"/>
                    <a:pt x="2250876" y="1144141"/>
                    <a:pt x="2249606" y="1116945"/>
                  </a:cubicBezTo>
                  <a:cubicBezTo>
                    <a:pt x="2249606" y="1091842"/>
                    <a:pt x="2248336" y="1065693"/>
                    <a:pt x="2247066" y="1040589"/>
                  </a:cubicBezTo>
                  <a:cubicBezTo>
                    <a:pt x="2241986" y="1001888"/>
                    <a:pt x="2230556" y="200672"/>
                    <a:pt x="2230556" y="161971"/>
                  </a:cubicBezTo>
                  <a:cubicBezTo>
                    <a:pt x="2228016" y="129546"/>
                    <a:pt x="2225476" y="96075"/>
                    <a:pt x="2222936" y="63500"/>
                  </a:cubicBezTo>
                  <a:cubicBezTo>
                    <a:pt x="2221666" y="44450"/>
                    <a:pt x="2220396" y="43180"/>
                    <a:pt x="2200749" y="41910"/>
                  </a:cubicBezTo>
                  <a:cubicBezTo>
                    <a:pt x="2195611" y="41910"/>
                    <a:pt x="2192186" y="41910"/>
                    <a:pt x="2187048" y="40640"/>
                  </a:cubicBezTo>
                  <a:cubicBezTo>
                    <a:pt x="2144236" y="36830"/>
                    <a:pt x="2099711" y="31750"/>
                    <a:pt x="2056898" y="30480"/>
                  </a:cubicBezTo>
                  <a:cubicBezTo>
                    <a:pt x="1952436" y="26670"/>
                    <a:pt x="1846261" y="25400"/>
                    <a:pt x="1741798" y="22860"/>
                  </a:cubicBezTo>
                  <a:cubicBezTo>
                    <a:pt x="1726386" y="22860"/>
                    <a:pt x="1709261" y="22860"/>
                    <a:pt x="1693848" y="22860"/>
                  </a:cubicBezTo>
                  <a:cubicBezTo>
                    <a:pt x="1668161" y="22860"/>
                    <a:pt x="1642473" y="22860"/>
                    <a:pt x="1618498" y="22860"/>
                  </a:cubicBezTo>
                  <a:cubicBezTo>
                    <a:pt x="1563698" y="22860"/>
                    <a:pt x="1508898" y="22860"/>
                    <a:pt x="1455811" y="24130"/>
                  </a:cubicBezTo>
                  <a:cubicBezTo>
                    <a:pt x="1409573" y="25400"/>
                    <a:pt x="630385" y="29210"/>
                    <a:pt x="584148" y="29210"/>
                  </a:cubicBezTo>
                  <a:cubicBezTo>
                    <a:pt x="508798" y="29210"/>
                    <a:pt x="433448" y="26670"/>
                    <a:pt x="358098" y="33020"/>
                  </a:cubicBezTo>
                  <a:cubicBezTo>
                    <a:pt x="318710" y="36830"/>
                    <a:pt x="281035" y="36830"/>
                    <a:pt x="243360" y="38100"/>
                  </a:cubicBezTo>
                  <a:cubicBezTo>
                    <a:pt x="178285" y="41910"/>
                    <a:pt x="113210" y="45720"/>
                    <a:pt x="49530" y="50800"/>
                  </a:cubicBezTo>
                  <a:cubicBezTo>
                    <a:pt x="36830" y="50800"/>
                    <a:pt x="34290" y="53340"/>
                    <a:pt x="33020" y="67834"/>
                  </a:cubicBezTo>
                  <a:cubicBezTo>
                    <a:pt x="31750" y="86661"/>
                    <a:pt x="31750" y="105489"/>
                    <a:pt x="30480" y="124316"/>
                  </a:cubicBezTo>
                  <a:cubicBezTo>
                    <a:pt x="29210" y="155695"/>
                    <a:pt x="26670" y="186029"/>
                    <a:pt x="25400" y="217408"/>
                  </a:cubicBezTo>
                  <a:cubicBezTo>
                    <a:pt x="20320" y="250879"/>
                    <a:pt x="26670" y="1068830"/>
                    <a:pt x="29210" y="1102302"/>
                  </a:cubicBezTo>
                  <a:cubicBezTo>
                    <a:pt x="29210" y="1137865"/>
                    <a:pt x="29210" y="1174474"/>
                    <a:pt x="30480" y="1210037"/>
                  </a:cubicBezTo>
                  <a:cubicBezTo>
                    <a:pt x="30480" y="1236186"/>
                    <a:pt x="33020" y="1262336"/>
                    <a:pt x="33020" y="1288485"/>
                  </a:cubicBezTo>
                  <a:cubicBezTo>
                    <a:pt x="33020" y="1316726"/>
                    <a:pt x="33020" y="1344968"/>
                    <a:pt x="31750" y="1373637"/>
                  </a:cubicBezTo>
                  <a:cubicBezTo>
                    <a:pt x="31750" y="1377447"/>
                    <a:pt x="31750" y="1379987"/>
                    <a:pt x="31750" y="1383797"/>
                  </a:cubicBezTo>
                  <a:cubicBezTo>
                    <a:pt x="31750" y="1393957"/>
                    <a:pt x="35560" y="1397767"/>
                    <a:pt x="44450" y="1397767"/>
                  </a:cubicBezTo>
                  <a:cubicBezTo>
                    <a:pt x="63548" y="1397767"/>
                    <a:pt x="87523" y="1399037"/>
                    <a:pt x="109785" y="1399037"/>
                  </a:cubicBezTo>
                  <a:cubicBezTo>
                    <a:pt x="142323" y="1399037"/>
                    <a:pt x="176573" y="1396497"/>
                    <a:pt x="209110" y="1399037"/>
                  </a:cubicBezTo>
                  <a:cubicBezTo>
                    <a:pt x="262198" y="1402847"/>
                    <a:pt x="315285" y="1405387"/>
                    <a:pt x="368373" y="1404117"/>
                  </a:cubicBezTo>
                  <a:cubicBezTo>
                    <a:pt x="402623" y="1402847"/>
                    <a:pt x="435160" y="1405387"/>
                    <a:pt x="469410" y="1405387"/>
                  </a:cubicBezTo>
                  <a:cubicBezTo>
                    <a:pt x="519073" y="1405387"/>
                    <a:pt x="568735" y="1404117"/>
                    <a:pt x="618398" y="1405387"/>
                  </a:cubicBezTo>
                  <a:cubicBezTo>
                    <a:pt x="692035" y="1406657"/>
                    <a:pt x="1500336" y="1396497"/>
                    <a:pt x="1575686" y="1399037"/>
                  </a:cubicBezTo>
                  <a:cubicBezTo>
                    <a:pt x="1608223" y="1400307"/>
                    <a:pt x="1640761" y="1401577"/>
                    <a:pt x="1671586" y="1401577"/>
                  </a:cubicBezTo>
                  <a:cubicBezTo>
                    <a:pt x="1728098" y="1404117"/>
                    <a:pt x="1782898" y="1400307"/>
                    <a:pt x="1839411" y="1404117"/>
                  </a:cubicBezTo>
                  <a:cubicBezTo>
                    <a:pt x="1885648" y="1406657"/>
                    <a:pt x="1931886" y="1406657"/>
                    <a:pt x="1978123" y="1409197"/>
                  </a:cubicBezTo>
                  <a:cubicBezTo>
                    <a:pt x="2046623" y="1413007"/>
                    <a:pt x="2115123" y="1415547"/>
                    <a:pt x="2183623" y="1416817"/>
                  </a:cubicBezTo>
                  <a:cubicBezTo>
                    <a:pt x="2209311" y="1416817"/>
                    <a:pt x="2228016" y="1415547"/>
                    <a:pt x="2248336" y="1415547"/>
                  </a:cubicBezTo>
                  <a:close/>
                </a:path>
              </a:pathLst>
            </a:custGeom>
            <a:solidFill>
              <a:srgbClr val="EF6705"/>
            </a:solidFill>
          </p:spPr>
        </p:sp>
      </p:grpSp>
      <p:sp>
        <p:nvSpPr>
          <p:cNvPr name="Freeform 6" id="6"/>
          <p:cNvSpPr/>
          <p:nvPr/>
        </p:nvSpPr>
        <p:spPr>
          <a:xfrm flipH="false" flipV="false" rot="0">
            <a:off x="577448" y="692717"/>
            <a:ext cx="1430791" cy="1430791"/>
          </a:xfrm>
          <a:custGeom>
            <a:avLst/>
            <a:gdLst/>
            <a:ahLst/>
            <a:cxnLst/>
            <a:rect r="r" b="b" t="t" l="l"/>
            <a:pathLst>
              <a:path h="1430791" w="1430791">
                <a:moveTo>
                  <a:pt x="0" y="0"/>
                </a:moveTo>
                <a:lnTo>
                  <a:pt x="1430791" y="0"/>
                </a:lnTo>
                <a:lnTo>
                  <a:pt x="1430791" y="1430791"/>
                </a:lnTo>
                <a:lnTo>
                  <a:pt x="0" y="14307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332175" y="1169342"/>
            <a:ext cx="11653890" cy="8088958"/>
          </a:xfrm>
          <a:custGeom>
            <a:avLst/>
            <a:gdLst/>
            <a:ahLst/>
            <a:cxnLst/>
            <a:rect r="r" b="b" t="t" l="l"/>
            <a:pathLst>
              <a:path h="8088958" w="11653890">
                <a:moveTo>
                  <a:pt x="0" y="0"/>
                </a:moveTo>
                <a:lnTo>
                  <a:pt x="11653890" y="0"/>
                </a:lnTo>
                <a:lnTo>
                  <a:pt x="11653890" y="8088958"/>
                </a:lnTo>
                <a:lnTo>
                  <a:pt x="0" y="8088958"/>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sp>
        <p:nvSpPr>
          <p:cNvPr name="Freeform 2" id="2"/>
          <p:cNvSpPr/>
          <p:nvPr/>
        </p:nvSpPr>
        <p:spPr>
          <a:xfrm flipH="false" flipV="false" rot="0">
            <a:off x="8966000" y="3262977"/>
            <a:ext cx="8293300" cy="4575950"/>
          </a:xfrm>
          <a:custGeom>
            <a:avLst/>
            <a:gdLst/>
            <a:ahLst/>
            <a:cxnLst/>
            <a:rect r="r" b="b" t="t" l="l"/>
            <a:pathLst>
              <a:path h="4575950" w="8293300">
                <a:moveTo>
                  <a:pt x="0" y="0"/>
                </a:moveTo>
                <a:lnTo>
                  <a:pt x="8293300" y="0"/>
                </a:lnTo>
                <a:lnTo>
                  <a:pt x="8293300" y="4575950"/>
                </a:lnTo>
                <a:lnTo>
                  <a:pt x="0" y="4575950"/>
                </a:lnTo>
                <a:lnTo>
                  <a:pt x="0" y="0"/>
                </a:lnTo>
                <a:close/>
              </a:path>
            </a:pathLst>
          </a:custGeom>
          <a:blipFill>
            <a:blip r:embed="rId2"/>
            <a:stretch>
              <a:fillRect l="0" t="0" r="0" b="0"/>
            </a:stretch>
          </a:blipFill>
        </p:spPr>
      </p:sp>
      <p:sp>
        <p:nvSpPr>
          <p:cNvPr name="TextBox 3" id="3"/>
          <p:cNvSpPr txBox="true"/>
          <p:nvPr/>
        </p:nvSpPr>
        <p:spPr>
          <a:xfrm rot="0">
            <a:off x="2517812" y="398780"/>
            <a:ext cx="14395261"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Timestep determination for transient analysis(basketball)</a:t>
            </a:r>
          </a:p>
        </p:txBody>
      </p:sp>
      <p:sp>
        <p:nvSpPr>
          <p:cNvPr name="TextBox 4" id="4"/>
          <p:cNvSpPr txBox="true"/>
          <p:nvPr/>
        </p:nvSpPr>
        <p:spPr>
          <a:xfrm rot="0">
            <a:off x="850700" y="1733120"/>
            <a:ext cx="16230600" cy="9721178"/>
          </a:xfrm>
          <a:prstGeom prst="rect">
            <a:avLst/>
          </a:prstGeom>
        </p:spPr>
        <p:txBody>
          <a:bodyPr anchor="t" rtlCol="false" tIns="0" lIns="0" bIns="0" rIns="0">
            <a:spAutoFit/>
          </a:bodyPr>
          <a:lstStyle/>
          <a:p>
            <a:pPr algn="just">
              <a:lnSpc>
                <a:spcPts val="5371"/>
              </a:lnSpc>
            </a:pPr>
            <a:r>
              <a:rPr lang="en-US" sz="3399" spc="54">
                <a:solidFill>
                  <a:srgbClr val="000000"/>
                </a:solidFill>
                <a:latin typeface="Montserrat Classic"/>
              </a:rPr>
              <a:t>An estimate for the time step for simulation is determined based on the strouhal number for the flow around circular cylinders</a:t>
            </a:r>
          </a:p>
          <a:p>
            <a:pPr algn="just">
              <a:lnSpc>
                <a:spcPts val="5371"/>
              </a:lnSpc>
            </a:pPr>
            <a:r>
              <a:rPr lang="en-US" sz="3399" spc="54">
                <a:solidFill>
                  <a:srgbClr val="000000"/>
                </a:solidFill>
                <a:latin typeface="Montserrat Classic"/>
              </a:rPr>
              <a:t>Diameter of basketball = 0.52 m</a:t>
            </a:r>
          </a:p>
          <a:p>
            <a:pPr algn="just">
              <a:lnSpc>
                <a:spcPts val="5371"/>
              </a:lnSpc>
            </a:pPr>
            <a:r>
              <a:rPr lang="en-US" sz="3399" spc="54">
                <a:solidFill>
                  <a:srgbClr val="000000"/>
                </a:solidFill>
                <a:latin typeface="Montserrat Classic"/>
              </a:rPr>
              <a:t>Freestream velocity = 15 m/s</a:t>
            </a:r>
          </a:p>
          <a:p>
            <a:pPr algn="just">
              <a:lnSpc>
                <a:spcPts val="5371"/>
              </a:lnSpc>
            </a:pPr>
            <a:r>
              <a:rPr lang="en-US" sz="3399" spc="54">
                <a:solidFill>
                  <a:srgbClr val="000000"/>
                </a:solidFill>
                <a:latin typeface="Montserrat Classic"/>
              </a:rPr>
              <a:t>Reynolds number ~ 5 x 10e5</a:t>
            </a:r>
          </a:p>
          <a:p>
            <a:pPr algn="just">
              <a:lnSpc>
                <a:spcPts val="5371"/>
              </a:lnSpc>
            </a:pPr>
            <a:r>
              <a:rPr lang="en-US" sz="3399" spc="54">
                <a:solidFill>
                  <a:srgbClr val="000000"/>
                </a:solidFill>
                <a:latin typeface="Montserrat Classic"/>
              </a:rPr>
              <a:t>St = fD/V ~ 0.2</a:t>
            </a:r>
          </a:p>
          <a:p>
            <a:pPr algn="just">
              <a:lnSpc>
                <a:spcPts val="5371"/>
              </a:lnSpc>
            </a:pPr>
            <a:r>
              <a:rPr lang="en-US" sz="3399" spc="54">
                <a:solidFill>
                  <a:srgbClr val="000000"/>
                </a:solidFill>
                <a:latin typeface="Montserrat Classic"/>
              </a:rPr>
              <a:t>=&gt; vortex shedding frequency</a:t>
            </a:r>
          </a:p>
          <a:p>
            <a:pPr algn="just">
              <a:lnSpc>
                <a:spcPts val="5371"/>
              </a:lnSpc>
            </a:pPr>
            <a:r>
              <a:rPr lang="en-US" sz="3399" spc="54">
                <a:solidFill>
                  <a:srgbClr val="000000"/>
                </a:solidFill>
                <a:latin typeface="Montserrat Classic"/>
              </a:rPr>
              <a:t>f ~ 5.7 Hz</a:t>
            </a:r>
          </a:p>
          <a:p>
            <a:pPr algn="just">
              <a:lnSpc>
                <a:spcPts val="5371"/>
              </a:lnSpc>
            </a:pPr>
            <a:r>
              <a:rPr lang="en-US" sz="3399" spc="54">
                <a:solidFill>
                  <a:srgbClr val="000000"/>
                </a:solidFill>
                <a:latin typeface="Montserrat Classic"/>
              </a:rPr>
              <a:t>Time period = 1/f ~ 0.18 s</a:t>
            </a:r>
          </a:p>
          <a:p>
            <a:pPr algn="just">
              <a:lnSpc>
                <a:spcPts val="5371"/>
              </a:lnSpc>
            </a:pPr>
            <a:r>
              <a:rPr lang="en-US" sz="3399" spc="54">
                <a:solidFill>
                  <a:srgbClr val="000000"/>
                </a:solidFill>
                <a:latin typeface="Montserrat Classic"/>
              </a:rPr>
              <a:t>20 timesteps per oscillation is recommended</a:t>
            </a:r>
          </a:p>
          <a:p>
            <a:pPr algn="just">
              <a:lnSpc>
                <a:spcPts val="5371"/>
              </a:lnSpc>
            </a:pPr>
            <a:r>
              <a:rPr lang="en-US" sz="3399" spc="54">
                <a:solidFill>
                  <a:srgbClr val="000000"/>
                </a:solidFill>
                <a:latin typeface="Montserrat Classic"/>
              </a:rPr>
              <a:t>=&gt; timestep size = 0.18/20 ~ 0.01 s</a:t>
            </a:r>
          </a:p>
          <a:p>
            <a:pPr algn="just">
              <a:lnSpc>
                <a:spcPts val="5371"/>
              </a:lnSpc>
            </a:pPr>
          </a:p>
          <a:p>
            <a:pPr algn="just">
              <a:lnSpc>
                <a:spcPts val="5371"/>
              </a:lnSpc>
            </a:pPr>
          </a:p>
          <a:p>
            <a:pPr algn="just">
              <a:lnSpc>
                <a:spcPts val="797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0" r="657" b="0"/>
          <a:stretch>
            <a:fillRect/>
          </a:stretch>
        </p:blipFill>
        <p:spPr>
          <a:xfrm flipH="false" flipV="false" rot="0">
            <a:off x="1846782" y="1473407"/>
            <a:ext cx="14437895" cy="8229600"/>
          </a:xfrm>
          <a:prstGeom prst="rect">
            <a:avLst/>
          </a:prstGeom>
        </p:spPr>
      </p:pic>
      <p:sp>
        <p:nvSpPr>
          <p:cNvPr name="TextBox 3" id="3"/>
          <p:cNvSpPr txBox="true"/>
          <p:nvPr/>
        </p:nvSpPr>
        <p:spPr>
          <a:xfrm rot="0">
            <a:off x="1028700" y="398780"/>
            <a:ext cx="13252377"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Velocity Contour - Basket ball with rotation (about) </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1FF7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0" r="657" b="0"/>
          <a:stretch>
            <a:fillRect/>
          </a:stretch>
        </p:blipFill>
        <p:spPr>
          <a:xfrm flipH="false" flipV="false" rot="0">
            <a:off x="1925053" y="1500197"/>
            <a:ext cx="14437895" cy="8229600"/>
          </a:xfrm>
          <a:prstGeom prst="rect">
            <a:avLst/>
          </a:prstGeom>
        </p:spPr>
      </p:pic>
      <p:sp>
        <p:nvSpPr>
          <p:cNvPr name="TextBox 3" id="3"/>
          <p:cNvSpPr txBox="true"/>
          <p:nvPr/>
        </p:nvSpPr>
        <p:spPr>
          <a:xfrm rot="0">
            <a:off x="1028700" y="398780"/>
            <a:ext cx="13252377"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League Spartan"/>
              </a:rPr>
              <a:t>Pressure Contour - Basket ball with rotation (about) </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DAGEGHT22XI</dc:identifier>
  <dcterms:modified xsi:type="dcterms:W3CDTF">2011-08-01T06:04:30Z</dcterms:modified>
  <cp:revision>1</cp:revision>
  <dc:title>Industrial - End Term</dc:title>
</cp:coreProperties>
</file>